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7" r:id="rId2"/>
    <p:sldId id="293" r:id="rId3"/>
    <p:sldId id="301" r:id="rId4"/>
    <p:sldId id="294" r:id="rId5"/>
    <p:sldId id="295" r:id="rId6"/>
    <p:sldId id="299" r:id="rId7"/>
    <p:sldId id="302" r:id="rId8"/>
    <p:sldId id="298" r:id="rId9"/>
    <p:sldId id="300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7" r:id="rId19"/>
    <p:sldId id="311" r:id="rId20"/>
    <p:sldId id="312" r:id="rId21"/>
    <p:sldId id="313" r:id="rId22"/>
    <p:sldId id="314" r:id="rId23"/>
    <p:sldId id="315" r:id="rId24"/>
    <p:sldId id="316" r:id="rId25"/>
    <p:sldId id="318" r:id="rId26"/>
    <p:sldId id="319" r:id="rId27"/>
    <p:sldId id="320" r:id="rId28"/>
    <p:sldId id="321" r:id="rId29"/>
    <p:sldId id="322" r:id="rId30"/>
    <p:sldId id="323" r:id="rId3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55" autoAdjust="0"/>
    <p:restoredTop sz="94680" autoAdjust="0"/>
  </p:normalViewPr>
  <p:slideViewPr>
    <p:cSldViewPr snapToGrid="0" snapToObjects="1"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23/04/2020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23/04/2020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rgbClr val="333399"/>
                </a:solidFill>
                <a:latin typeface="Arial" charset="0"/>
              </a:defRPr>
            </a:lvl1pPr>
            <a:lvl2pPr marL="710730" indent="-272568" defTabSz="911492">
              <a:defRPr sz="1800" b="1">
                <a:solidFill>
                  <a:srgbClr val="333399"/>
                </a:solidFill>
                <a:latin typeface="Arial" charset="0"/>
              </a:defRPr>
            </a:lvl2pPr>
            <a:lvl3pPr marL="1093204" indent="-218348" defTabSz="911492">
              <a:defRPr sz="1800" b="1">
                <a:solidFill>
                  <a:srgbClr val="333399"/>
                </a:solidFill>
                <a:latin typeface="Arial" charset="0"/>
              </a:defRPr>
            </a:lvl3pPr>
            <a:lvl4pPr marL="1529900" indent="-218348" defTabSz="911492">
              <a:defRPr sz="1800" b="1">
                <a:solidFill>
                  <a:srgbClr val="333399"/>
                </a:solidFill>
                <a:latin typeface="Arial" charset="0"/>
              </a:defRPr>
            </a:lvl4pPr>
            <a:lvl5pPr marL="1968061" indent="-218348" defTabSz="911492">
              <a:defRPr sz="1800" b="1">
                <a:solidFill>
                  <a:srgbClr val="333399"/>
                </a:solidFill>
                <a:latin typeface="Arial" charset="0"/>
              </a:defRPr>
            </a:lvl5pPr>
            <a:lvl6pPr marL="2390103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6pPr>
            <a:lvl7pPr marL="2812144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7pPr>
            <a:lvl8pPr marL="3234185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8pPr>
            <a:lvl9pPr marL="3656226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9pPr>
          </a:lstStyle>
          <a:p>
            <a:fld id="{125FBAC8-DFE5-4AED-9F05-5EF810CB9B55}" type="slidenum">
              <a:rPr lang="it-IT" altLang="it-IT" sz="1200" b="0">
                <a:solidFill>
                  <a:schemeClr val="tx1"/>
                </a:solidFill>
              </a:rPr>
              <a:pPr/>
              <a:t>11</a:t>
            </a:fld>
            <a:endParaRPr lang="it-IT" altLang="it-IT" sz="1200" b="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rgbClr val="333399"/>
                </a:solidFill>
                <a:latin typeface="Arial" charset="0"/>
              </a:defRPr>
            </a:lvl1pPr>
            <a:lvl2pPr marL="710730" indent="-272568" defTabSz="911492">
              <a:defRPr sz="1800" b="1">
                <a:solidFill>
                  <a:srgbClr val="333399"/>
                </a:solidFill>
                <a:latin typeface="Arial" charset="0"/>
              </a:defRPr>
            </a:lvl2pPr>
            <a:lvl3pPr marL="1093204" indent="-218348" defTabSz="911492">
              <a:defRPr sz="1800" b="1">
                <a:solidFill>
                  <a:srgbClr val="333399"/>
                </a:solidFill>
                <a:latin typeface="Arial" charset="0"/>
              </a:defRPr>
            </a:lvl3pPr>
            <a:lvl4pPr marL="1529900" indent="-218348" defTabSz="911492">
              <a:defRPr sz="1800" b="1">
                <a:solidFill>
                  <a:srgbClr val="333399"/>
                </a:solidFill>
                <a:latin typeface="Arial" charset="0"/>
              </a:defRPr>
            </a:lvl4pPr>
            <a:lvl5pPr marL="1968061" indent="-218348" defTabSz="911492">
              <a:defRPr sz="1800" b="1">
                <a:solidFill>
                  <a:srgbClr val="333399"/>
                </a:solidFill>
                <a:latin typeface="Arial" charset="0"/>
              </a:defRPr>
            </a:lvl5pPr>
            <a:lvl6pPr marL="2390103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6pPr>
            <a:lvl7pPr marL="2812144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7pPr>
            <a:lvl8pPr marL="3234185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8pPr>
            <a:lvl9pPr marL="3656226" indent="-218348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99"/>
                </a:solidFill>
                <a:latin typeface="Arial" charset="0"/>
              </a:defRPr>
            </a:lvl9pPr>
          </a:lstStyle>
          <a:p>
            <a:fld id="{8C266D38-672A-4ADD-A2BC-49666F0D3208}" type="slidenum">
              <a:rPr lang="it-IT" altLang="it-IT" sz="1200" b="0">
                <a:solidFill>
                  <a:schemeClr val="tx1"/>
                </a:solidFill>
              </a:rPr>
              <a:pPr/>
              <a:t>13</a:t>
            </a:fld>
            <a:endParaRPr lang="it-IT" altLang="it-IT" sz="1200" b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it-IT" smtClean="0"/>
              <a:t>In t7 attenzione all’ordine in cui viene usato</a:t>
            </a:r>
          </a:p>
          <a:p>
            <a:r>
              <a:rPr lang="en-GB" altLang="it-IT" smtClean="0"/>
              <a:t>MBR1 per leggere l’operando di BIPUSH e per la goto (MBR1). Funziona perche’ MPC viene caricato da MBR1 solo alla FINE del ciclo, quando l’operando e’ gia’ stato prelevato.</a:t>
            </a:r>
            <a:endParaRPr lang="it-IT" altLang="it-IT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2" Type="http://schemas.microsoft.com/office/2007/relationships/media" Target="../media/media14.wav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3.png"/><Relationship Id="rId2" Type="http://schemas.microsoft.com/office/2007/relationships/media" Target="../media/media4.wav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ext Box 2"/>
          <p:cNvSpPr txBox="1">
            <a:spLocks noChangeArrowheads="1"/>
          </p:cNvSpPr>
          <p:nvPr/>
        </p:nvSpPr>
        <p:spPr bwMode="auto">
          <a:xfrm>
            <a:off x="766763" y="76200"/>
            <a:ext cx="7197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la pipeline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MIC3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30723" name="Group 111"/>
          <p:cNvGrpSpPr>
            <a:grpSpLocks/>
          </p:cNvGrpSpPr>
          <p:nvPr/>
        </p:nvGrpSpPr>
        <p:grpSpPr bwMode="auto">
          <a:xfrm>
            <a:off x="152400" y="457200"/>
            <a:ext cx="6053138" cy="6399213"/>
            <a:chOff x="832" y="288"/>
            <a:chExt cx="3813" cy="4031"/>
          </a:xfrm>
        </p:grpSpPr>
        <p:pic>
          <p:nvPicPr>
            <p:cNvPr id="30748" name="Picture 94" descr="Mic3Pipel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" y="288"/>
              <a:ext cx="3813" cy="4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583" name="Text Box 95"/>
            <p:cNvSpPr txBox="1">
              <a:spLocks noChangeArrowheads="1"/>
            </p:cNvSpPr>
            <p:nvPr/>
          </p:nvSpPr>
          <p:spPr bwMode="auto">
            <a:xfrm>
              <a:off x="960" y="1457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4" name="Text Box 96"/>
            <p:cNvSpPr txBox="1">
              <a:spLocks noChangeArrowheads="1"/>
            </p:cNvSpPr>
            <p:nvPr/>
          </p:nvSpPr>
          <p:spPr bwMode="auto">
            <a:xfrm>
              <a:off x="1836" y="569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5" name="Text Box 97"/>
            <p:cNvSpPr txBox="1">
              <a:spLocks noChangeArrowheads="1"/>
            </p:cNvSpPr>
            <p:nvPr/>
          </p:nvSpPr>
          <p:spPr bwMode="auto">
            <a:xfrm>
              <a:off x="2751" y="56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6" name="Text Box 98"/>
            <p:cNvSpPr txBox="1">
              <a:spLocks noChangeArrowheads="1"/>
            </p:cNvSpPr>
            <p:nvPr/>
          </p:nvSpPr>
          <p:spPr bwMode="auto">
            <a:xfrm>
              <a:off x="3592" y="552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7" name="Text Box 99"/>
            <p:cNvSpPr txBox="1">
              <a:spLocks noChangeArrowheads="1"/>
            </p:cNvSpPr>
            <p:nvPr/>
          </p:nvSpPr>
          <p:spPr bwMode="auto">
            <a:xfrm>
              <a:off x="3616" y="144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8" name="Text Box 100"/>
            <p:cNvSpPr txBox="1">
              <a:spLocks noChangeArrowheads="1"/>
            </p:cNvSpPr>
            <p:nvPr/>
          </p:nvSpPr>
          <p:spPr bwMode="auto">
            <a:xfrm>
              <a:off x="3608" y="2312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9" name="Text Box 101"/>
            <p:cNvSpPr txBox="1">
              <a:spLocks noChangeArrowheads="1"/>
            </p:cNvSpPr>
            <p:nvPr/>
          </p:nvSpPr>
          <p:spPr bwMode="auto">
            <a:xfrm>
              <a:off x="3608" y="3192"/>
              <a:ext cx="297" cy="1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91590" name="Text Box 102"/>
            <p:cNvSpPr txBox="1">
              <a:spLocks noChangeArrowheads="1"/>
            </p:cNvSpPr>
            <p:nvPr/>
          </p:nvSpPr>
          <p:spPr bwMode="auto">
            <a:xfrm>
              <a:off x="2736" y="2312"/>
              <a:ext cx="297" cy="1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91591" name="Text Box 103"/>
            <p:cNvSpPr txBox="1">
              <a:spLocks noChangeArrowheads="1"/>
            </p:cNvSpPr>
            <p:nvPr/>
          </p:nvSpPr>
          <p:spPr bwMode="auto">
            <a:xfrm>
              <a:off x="1863" y="1448"/>
              <a:ext cx="297" cy="1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91592" name="Text Box 104"/>
            <p:cNvSpPr txBox="1">
              <a:spLocks noChangeArrowheads="1"/>
            </p:cNvSpPr>
            <p:nvPr/>
          </p:nvSpPr>
          <p:spPr bwMode="auto">
            <a:xfrm>
              <a:off x="960" y="560"/>
              <a:ext cx="297" cy="1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IFU</a:t>
              </a:r>
              <a:endParaRPr lang="it-IT" sz="1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91593" name="Text Box 105"/>
            <p:cNvSpPr txBox="1">
              <a:spLocks noChangeArrowheads="1"/>
            </p:cNvSpPr>
            <p:nvPr/>
          </p:nvSpPr>
          <p:spPr bwMode="auto">
            <a:xfrm>
              <a:off x="960" y="232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4" name="Text Box 106"/>
            <p:cNvSpPr txBox="1">
              <a:spLocks noChangeArrowheads="1"/>
            </p:cNvSpPr>
            <p:nvPr/>
          </p:nvSpPr>
          <p:spPr bwMode="auto">
            <a:xfrm>
              <a:off x="960" y="320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5" name="Text Box 107"/>
            <p:cNvSpPr txBox="1">
              <a:spLocks noChangeArrowheads="1"/>
            </p:cNvSpPr>
            <p:nvPr/>
          </p:nvSpPr>
          <p:spPr bwMode="auto">
            <a:xfrm>
              <a:off x="1863" y="320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6" name="Text Box 108"/>
            <p:cNvSpPr txBox="1">
              <a:spLocks noChangeArrowheads="1"/>
            </p:cNvSpPr>
            <p:nvPr/>
          </p:nvSpPr>
          <p:spPr bwMode="auto">
            <a:xfrm>
              <a:off x="1864" y="2304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7" name="Text Box 109"/>
            <p:cNvSpPr txBox="1">
              <a:spLocks noChangeArrowheads="1"/>
            </p:cNvSpPr>
            <p:nvPr/>
          </p:nvSpPr>
          <p:spPr bwMode="auto">
            <a:xfrm>
              <a:off x="2727" y="144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8" name="Text Box 110"/>
            <p:cNvSpPr txBox="1">
              <a:spLocks noChangeArrowheads="1"/>
            </p:cNvSpPr>
            <p:nvPr/>
          </p:nvSpPr>
          <p:spPr bwMode="auto">
            <a:xfrm>
              <a:off x="2735" y="3168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91617" name="Line 129"/>
          <p:cNvSpPr>
            <a:spLocks noChangeShapeType="1"/>
          </p:cNvSpPr>
          <p:nvPr/>
        </p:nvSpPr>
        <p:spPr bwMode="auto">
          <a:xfrm>
            <a:off x="6324600" y="6197600"/>
            <a:ext cx="281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00" name="Line 112"/>
          <p:cNvSpPr>
            <a:spLocks noChangeShapeType="1"/>
          </p:cNvSpPr>
          <p:nvPr/>
        </p:nvSpPr>
        <p:spPr bwMode="auto">
          <a:xfrm flipV="1">
            <a:off x="6400800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07" name="Rectangle 119"/>
          <p:cNvSpPr>
            <a:spLocks noChangeArrowheads="1"/>
          </p:cNvSpPr>
          <p:nvPr/>
        </p:nvSpPr>
        <p:spPr bwMode="auto">
          <a:xfrm>
            <a:off x="6400800" y="1811338"/>
            <a:ext cx="379413" cy="180975"/>
          </a:xfrm>
          <a:prstGeom prst="rect">
            <a:avLst/>
          </a:prstGeom>
          <a:solidFill>
            <a:srgbClr val="990033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12" name="Rectangle 124"/>
          <p:cNvSpPr>
            <a:spLocks noChangeArrowheads="1"/>
          </p:cNvSpPr>
          <p:nvPr/>
        </p:nvSpPr>
        <p:spPr bwMode="auto">
          <a:xfrm>
            <a:off x="6789738" y="1811338"/>
            <a:ext cx="379412" cy="180975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14" name="Rectangle 126"/>
          <p:cNvSpPr>
            <a:spLocks noChangeArrowheads="1"/>
          </p:cNvSpPr>
          <p:nvPr/>
        </p:nvSpPr>
        <p:spPr bwMode="auto">
          <a:xfrm>
            <a:off x="7548563" y="1811338"/>
            <a:ext cx="379412" cy="180975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18" name="Line 130"/>
          <p:cNvSpPr>
            <a:spLocks noChangeShapeType="1"/>
          </p:cNvSpPr>
          <p:nvPr/>
        </p:nvSpPr>
        <p:spPr bwMode="auto">
          <a:xfrm flipV="1">
            <a:off x="6780213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19" name="Line 131"/>
          <p:cNvSpPr>
            <a:spLocks noChangeShapeType="1"/>
          </p:cNvSpPr>
          <p:nvPr/>
        </p:nvSpPr>
        <p:spPr bwMode="auto">
          <a:xfrm flipV="1">
            <a:off x="7159625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0" name="Line 132"/>
          <p:cNvSpPr>
            <a:spLocks noChangeShapeType="1"/>
          </p:cNvSpPr>
          <p:nvPr/>
        </p:nvSpPr>
        <p:spPr bwMode="auto">
          <a:xfrm flipV="1">
            <a:off x="7548563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1" name="Line 133"/>
          <p:cNvSpPr>
            <a:spLocks noChangeShapeType="1"/>
          </p:cNvSpPr>
          <p:nvPr/>
        </p:nvSpPr>
        <p:spPr bwMode="auto">
          <a:xfrm flipV="1">
            <a:off x="7920038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2" name="Rectangle 134"/>
          <p:cNvSpPr>
            <a:spLocks noChangeArrowheads="1"/>
          </p:cNvSpPr>
          <p:nvPr/>
        </p:nvSpPr>
        <p:spPr bwMode="auto">
          <a:xfrm>
            <a:off x="7169150" y="1811338"/>
            <a:ext cx="379413" cy="1809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4" name="Rectangle 136"/>
          <p:cNvSpPr>
            <a:spLocks noChangeArrowheads="1"/>
          </p:cNvSpPr>
          <p:nvPr/>
        </p:nvSpPr>
        <p:spPr bwMode="auto">
          <a:xfrm>
            <a:off x="6770688" y="2959100"/>
            <a:ext cx="381000" cy="182563"/>
          </a:xfrm>
          <a:prstGeom prst="rect">
            <a:avLst/>
          </a:prstGeom>
          <a:solidFill>
            <a:srgbClr val="990033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5" name="Rectangle 137"/>
          <p:cNvSpPr>
            <a:spLocks noChangeArrowheads="1"/>
          </p:cNvSpPr>
          <p:nvPr/>
        </p:nvSpPr>
        <p:spPr bwMode="auto">
          <a:xfrm>
            <a:off x="7159625" y="2959100"/>
            <a:ext cx="381000" cy="182563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6" name="Rectangle 138"/>
          <p:cNvSpPr>
            <a:spLocks noChangeArrowheads="1"/>
          </p:cNvSpPr>
          <p:nvPr/>
        </p:nvSpPr>
        <p:spPr bwMode="auto">
          <a:xfrm>
            <a:off x="7920038" y="2959100"/>
            <a:ext cx="379412" cy="182563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7" name="Rectangle 139"/>
          <p:cNvSpPr>
            <a:spLocks noChangeArrowheads="1"/>
          </p:cNvSpPr>
          <p:nvPr/>
        </p:nvSpPr>
        <p:spPr bwMode="auto">
          <a:xfrm>
            <a:off x="7540625" y="2959100"/>
            <a:ext cx="379413" cy="18256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8" name="Rectangle 140"/>
          <p:cNvSpPr>
            <a:spLocks noChangeArrowheads="1"/>
          </p:cNvSpPr>
          <p:nvPr/>
        </p:nvSpPr>
        <p:spPr bwMode="auto">
          <a:xfrm>
            <a:off x="7151688" y="4086225"/>
            <a:ext cx="379412" cy="180975"/>
          </a:xfrm>
          <a:prstGeom prst="rect">
            <a:avLst/>
          </a:prstGeom>
          <a:solidFill>
            <a:srgbClr val="990033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9" name="Rectangle 141"/>
          <p:cNvSpPr>
            <a:spLocks noChangeArrowheads="1"/>
          </p:cNvSpPr>
          <p:nvPr/>
        </p:nvSpPr>
        <p:spPr bwMode="auto">
          <a:xfrm>
            <a:off x="7540625" y="4086225"/>
            <a:ext cx="379413" cy="180975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0" name="Rectangle 142"/>
          <p:cNvSpPr>
            <a:spLocks noChangeArrowheads="1"/>
          </p:cNvSpPr>
          <p:nvPr/>
        </p:nvSpPr>
        <p:spPr bwMode="auto">
          <a:xfrm>
            <a:off x="8299450" y="4086225"/>
            <a:ext cx="379413" cy="180975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1" name="Rectangle 143"/>
          <p:cNvSpPr>
            <a:spLocks noChangeArrowheads="1"/>
          </p:cNvSpPr>
          <p:nvPr/>
        </p:nvSpPr>
        <p:spPr bwMode="auto">
          <a:xfrm>
            <a:off x="7920038" y="4086225"/>
            <a:ext cx="379412" cy="1809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2" name="Rectangle 144"/>
          <p:cNvSpPr>
            <a:spLocks noChangeArrowheads="1"/>
          </p:cNvSpPr>
          <p:nvPr/>
        </p:nvSpPr>
        <p:spPr bwMode="auto">
          <a:xfrm>
            <a:off x="7540625" y="5197475"/>
            <a:ext cx="379413" cy="180975"/>
          </a:xfrm>
          <a:prstGeom prst="rect">
            <a:avLst/>
          </a:prstGeom>
          <a:solidFill>
            <a:srgbClr val="990033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3" name="Rectangle 145"/>
          <p:cNvSpPr>
            <a:spLocks noChangeArrowheads="1"/>
          </p:cNvSpPr>
          <p:nvPr/>
        </p:nvSpPr>
        <p:spPr bwMode="auto">
          <a:xfrm>
            <a:off x="7927975" y="5197475"/>
            <a:ext cx="381000" cy="180975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4" name="Rectangle 146"/>
          <p:cNvSpPr>
            <a:spLocks noChangeArrowheads="1"/>
          </p:cNvSpPr>
          <p:nvPr/>
        </p:nvSpPr>
        <p:spPr bwMode="auto">
          <a:xfrm>
            <a:off x="8688388" y="5197475"/>
            <a:ext cx="379412" cy="180975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5" name="Rectangle 147"/>
          <p:cNvSpPr>
            <a:spLocks noChangeArrowheads="1"/>
          </p:cNvSpPr>
          <p:nvPr/>
        </p:nvSpPr>
        <p:spPr bwMode="auto">
          <a:xfrm>
            <a:off x="8308975" y="5197475"/>
            <a:ext cx="379413" cy="1809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8" name="Line 150"/>
          <p:cNvSpPr>
            <a:spLocks noChangeShapeType="1"/>
          </p:cNvSpPr>
          <p:nvPr/>
        </p:nvSpPr>
        <p:spPr bwMode="auto">
          <a:xfrm flipV="1">
            <a:off x="8305800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9" name="Line 151"/>
          <p:cNvSpPr>
            <a:spLocks noChangeShapeType="1"/>
          </p:cNvSpPr>
          <p:nvPr/>
        </p:nvSpPr>
        <p:spPr bwMode="auto">
          <a:xfrm flipV="1">
            <a:off x="8686800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29428"/>
      </p:ext>
    </p:extLst>
  </p:cSld>
  <p:clrMapOvr>
    <a:masterClrMapping/>
  </p:clrMapOvr>
  <p:transition advTm="96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7875" name="Text Box 3"/>
          <p:cNvSpPr txBox="1">
            <a:spLocks noChangeArrowheads="1"/>
          </p:cNvSpPr>
          <p:nvPr/>
        </p:nvSpPr>
        <p:spPr bwMode="auto">
          <a:xfrm>
            <a:off x="0" y="665163"/>
            <a:ext cx="89042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Più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avanti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useremo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rappresentazione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alternativa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più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compatta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” (in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larghezza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 per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simulare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in pipeline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sequenza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in MIC3.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Ecco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swap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descritta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 la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nuova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rappresentazione</a:t>
            </a: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it-IT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08188" name="Group 3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7394"/>
              </p:ext>
            </p:extLst>
          </p:nvPr>
        </p:nvGraphicFramePr>
        <p:xfrm>
          <a:off x="76200" y="1196975"/>
          <a:ext cx="8969375" cy="5759449"/>
        </p:xfrm>
        <a:graphic>
          <a:graphicData uri="http://schemas.openxmlformats.org/drawingml/2006/table">
            <a:tbl>
              <a:tblPr/>
              <a:tblGrid>
                <a:gridCol w="723900"/>
                <a:gridCol w="2606675"/>
                <a:gridCol w="2041525"/>
                <a:gridCol w="2301875"/>
                <a:gridCol w="1295400"/>
              </a:tblGrid>
              <a:tr h="5873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MIR1=swap1; 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iswap2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B=SP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Bolla (MIR3=nop)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MIR1=swap2; 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iswap3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B=SP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MIR2=swap1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C= B-1(SP-1)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Bolla(MIR3=nop)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64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t3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MIR1=swap3;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MIR2=swap2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(SP)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MIR3=swap1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MAR=C (SP-1);rd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t4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MIR1=swap3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 (MIR2=nop)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MIR3=swap2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MAR=C (SP)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MDR=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(rd swap1)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t5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MIR1=swap3 ; 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swap4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MDR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t6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MIR1=swap4; 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swap5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TOS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MIR2=swap3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(MDR)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t7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MIR1=swap5; 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swap6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B=SP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MIR2=swap4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(TOS)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MIR3=swap3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H=C (MDR);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t8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MIR1=swap6; </a:t>
                      </a: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(MBR1)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B=H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MIR2=swap5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-1(SP-1)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MIR3=swap4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=C (TOS)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=MDR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 swap3)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t9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MIR1=...</a:t>
                      </a: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dipende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da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MBR1...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...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MIR2=swap6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=B (H)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MIR3=swap5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MAR=C (SP-1);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t10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MIR1=...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MIR2=...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MIR3=swap6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TOS=C (H)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swap5)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5912" name="Group 337"/>
          <p:cNvGrpSpPr>
            <a:grpSpLocks/>
          </p:cNvGrpSpPr>
          <p:nvPr/>
        </p:nvGrpSpPr>
        <p:grpSpPr bwMode="auto">
          <a:xfrm>
            <a:off x="3136900" y="1663700"/>
            <a:ext cx="4800600" cy="4876800"/>
            <a:chOff x="1968" y="1008"/>
            <a:chExt cx="3024" cy="3072"/>
          </a:xfrm>
        </p:grpSpPr>
        <p:sp>
          <p:nvSpPr>
            <p:cNvPr id="208189" name="Line 317"/>
            <p:cNvSpPr>
              <a:spLocks noChangeShapeType="1"/>
            </p:cNvSpPr>
            <p:nvPr/>
          </p:nvSpPr>
          <p:spPr bwMode="auto">
            <a:xfrm>
              <a:off x="1968" y="1008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0" name="Line 318"/>
            <p:cNvSpPr>
              <a:spLocks noChangeShapeType="1"/>
            </p:cNvSpPr>
            <p:nvPr/>
          </p:nvSpPr>
          <p:spPr bwMode="auto">
            <a:xfrm>
              <a:off x="3312" y="1344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1" name="Line 319"/>
            <p:cNvSpPr>
              <a:spLocks noChangeShapeType="1"/>
            </p:cNvSpPr>
            <p:nvPr/>
          </p:nvSpPr>
          <p:spPr bwMode="auto">
            <a:xfrm>
              <a:off x="1968" y="1344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2" name="Line 320"/>
            <p:cNvSpPr>
              <a:spLocks noChangeShapeType="1"/>
            </p:cNvSpPr>
            <p:nvPr/>
          </p:nvSpPr>
          <p:spPr bwMode="auto">
            <a:xfrm>
              <a:off x="1968" y="1728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3" name="Line 321"/>
            <p:cNvSpPr>
              <a:spLocks noChangeShapeType="1"/>
            </p:cNvSpPr>
            <p:nvPr/>
          </p:nvSpPr>
          <p:spPr bwMode="auto">
            <a:xfrm>
              <a:off x="1968" y="2064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4" name="Line 322"/>
            <p:cNvSpPr>
              <a:spLocks noChangeShapeType="1"/>
            </p:cNvSpPr>
            <p:nvPr/>
          </p:nvSpPr>
          <p:spPr bwMode="auto">
            <a:xfrm>
              <a:off x="1968" y="2448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5" name="Line 323"/>
            <p:cNvSpPr>
              <a:spLocks noChangeShapeType="1"/>
            </p:cNvSpPr>
            <p:nvPr/>
          </p:nvSpPr>
          <p:spPr bwMode="auto">
            <a:xfrm>
              <a:off x="1968" y="2784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6" name="Line 324"/>
            <p:cNvSpPr>
              <a:spLocks noChangeShapeType="1"/>
            </p:cNvSpPr>
            <p:nvPr/>
          </p:nvSpPr>
          <p:spPr bwMode="auto">
            <a:xfrm>
              <a:off x="3264" y="2448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7" name="Line 325"/>
            <p:cNvSpPr>
              <a:spLocks noChangeShapeType="1"/>
            </p:cNvSpPr>
            <p:nvPr/>
          </p:nvSpPr>
          <p:spPr bwMode="auto">
            <a:xfrm>
              <a:off x="3264" y="2784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8" name="Line 326"/>
            <p:cNvSpPr>
              <a:spLocks noChangeShapeType="1"/>
            </p:cNvSpPr>
            <p:nvPr/>
          </p:nvSpPr>
          <p:spPr bwMode="auto">
            <a:xfrm>
              <a:off x="3264" y="1728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9" name="Line 327"/>
            <p:cNvSpPr>
              <a:spLocks noChangeShapeType="1"/>
            </p:cNvSpPr>
            <p:nvPr/>
          </p:nvSpPr>
          <p:spPr bwMode="auto">
            <a:xfrm>
              <a:off x="3264" y="2064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0" name="Line 328"/>
            <p:cNvSpPr>
              <a:spLocks noChangeShapeType="1"/>
            </p:cNvSpPr>
            <p:nvPr/>
          </p:nvSpPr>
          <p:spPr bwMode="auto">
            <a:xfrm>
              <a:off x="3264" y="3216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1" name="Line 329"/>
            <p:cNvSpPr>
              <a:spLocks noChangeShapeType="1"/>
            </p:cNvSpPr>
            <p:nvPr/>
          </p:nvSpPr>
          <p:spPr bwMode="auto">
            <a:xfrm>
              <a:off x="3264" y="3552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2" name="Line 330"/>
            <p:cNvSpPr>
              <a:spLocks noChangeShapeType="1"/>
            </p:cNvSpPr>
            <p:nvPr/>
          </p:nvSpPr>
          <p:spPr bwMode="auto">
            <a:xfrm>
              <a:off x="1968" y="3216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3" name="Line 331"/>
            <p:cNvSpPr>
              <a:spLocks noChangeShapeType="1"/>
            </p:cNvSpPr>
            <p:nvPr/>
          </p:nvSpPr>
          <p:spPr bwMode="auto">
            <a:xfrm>
              <a:off x="1968" y="3552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4" name="Line 332"/>
            <p:cNvSpPr>
              <a:spLocks noChangeShapeType="1"/>
            </p:cNvSpPr>
            <p:nvPr/>
          </p:nvSpPr>
          <p:spPr bwMode="auto">
            <a:xfrm>
              <a:off x="1968" y="3888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5" name="Line 333"/>
            <p:cNvSpPr>
              <a:spLocks noChangeShapeType="1"/>
            </p:cNvSpPr>
            <p:nvPr/>
          </p:nvSpPr>
          <p:spPr bwMode="auto">
            <a:xfrm>
              <a:off x="3264" y="3888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6" name="Line 334"/>
            <p:cNvSpPr>
              <a:spLocks noChangeShapeType="1"/>
            </p:cNvSpPr>
            <p:nvPr/>
          </p:nvSpPr>
          <p:spPr bwMode="auto">
            <a:xfrm>
              <a:off x="4752" y="3936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7" name="Line 335"/>
            <p:cNvSpPr>
              <a:spLocks noChangeShapeType="1"/>
            </p:cNvSpPr>
            <p:nvPr/>
          </p:nvSpPr>
          <p:spPr bwMode="auto">
            <a:xfrm>
              <a:off x="4752" y="3192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8" name="Line 336"/>
            <p:cNvSpPr>
              <a:spLocks noChangeShapeType="1"/>
            </p:cNvSpPr>
            <p:nvPr/>
          </p:nvSpPr>
          <p:spPr bwMode="auto">
            <a:xfrm>
              <a:off x="4752" y="1728"/>
              <a:ext cx="240" cy="14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8212" name="AutoShape 340"/>
          <p:cNvSpPr>
            <a:spLocks noChangeArrowheads="1"/>
          </p:cNvSpPr>
          <p:nvPr/>
        </p:nvSpPr>
        <p:spPr bwMode="auto">
          <a:xfrm>
            <a:off x="381000" y="14033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3" name="AutoShape 341"/>
          <p:cNvSpPr>
            <a:spLocks noChangeArrowheads="1"/>
          </p:cNvSpPr>
          <p:nvPr/>
        </p:nvSpPr>
        <p:spPr bwMode="auto">
          <a:xfrm>
            <a:off x="406400" y="20002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4" name="AutoShape 342"/>
          <p:cNvSpPr>
            <a:spLocks noChangeArrowheads="1"/>
          </p:cNvSpPr>
          <p:nvPr/>
        </p:nvSpPr>
        <p:spPr bwMode="auto">
          <a:xfrm>
            <a:off x="419100" y="25463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5" name="AutoShape 343"/>
          <p:cNvSpPr>
            <a:spLocks noChangeArrowheads="1"/>
          </p:cNvSpPr>
          <p:nvPr/>
        </p:nvSpPr>
        <p:spPr bwMode="auto">
          <a:xfrm>
            <a:off x="419100" y="31559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6" name="AutoShape 344"/>
          <p:cNvSpPr>
            <a:spLocks noChangeArrowheads="1"/>
          </p:cNvSpPr>
          <p:nvPr/>
        </p:nvSpPr>
        <p:spPr bwMode="auto">
          <a:xfrm>
            <a:off x="419100" y="36893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7" name="AutoShape 345"/>
          <p:cNvSpPr>
            <a:spLocks noChangeArrowheads="1"/>
          </p:cNvSpPr>
          <p:nvPr/>
        </p:nvSpPr>
        <p:spPr bwMode="auto">
          <a:xfrm>
            <a:off x="419100" y="42735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8" name="AutoShape 346"/>
          <p:cNvSpPr>
            <a:spLocks noChangeArrowheads="1"/>
          </p:cNvSpPr>
          <p:nvPr/>
        </p:nvSpPr>
        <p:spPr bwMode="auto">
          <a:xfrm>
            <a:off x="431800" y="48450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9" name="AutoShape 347"/>
          <p:cNvSpPr>
            <a:spLocks noChangeArrowheads="1"/>
          </p:cNvSpPr>
          <p:nvPr/>
        </p:nvSpPr>
        <p:spPr bwMode="auto">
          <a:xfrm>
            <a:off x="444500" y="54673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20" name="AutoShape 348"/>
          <p:cNvSpPr>
            <a:spLocks noChangeArrowheads="1"/>
          </p:cNvSpPr>
          <p:nvPr/>
        </p:nvSpPr>
        <p:spPr bwMode="auto">
          <a:xfrm>
            <a:off x="457200" y="60515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21" name="AutoShape 349"/>
          <p:cNvSpPr>
            <a:spLocks noChangeArrowheads="1"/>
          </p:cNvSpPr>
          <p:nvPr/>
        </p:nvSpPr>
        <p:spPr bwMode="auto">
          <a:xfrm>
            <a:off x="482600" y="65849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4290444"/>
      </p:ext>
    </p:extLst>
  </p:cSld>
  <p:clrMapOvr>
    <a:masterClrMapping/>
  </p:clrMapOvr>
  <p:transition advTm="1492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8212" grpId="0" animBg="1"/>
      <p:bldP spid="208213" grpId="0" animBg="1"/>
      <p:bldP spid="208214" grpId="0" animBg="1"/>
      <p:bldP spid="208215" grpId="0" animBg="1"/>
      <p:bldP spid="208216" grpId="0" animBg="1"/>
      <p:bldP spid="208217" grpId="0" animBg="1"/>
      <p:bldP spid="208218" grpId="0" animBg="1"/>
      <p:bldP spid="208219" grpId="0" animBg="1"/>
      <p:bldP spid="208220" grpId="0" animBg="1"/>
      <p:bldP spid="2082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968500" y="786003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0325" y="1127316"/>
            <a:ext cx="90836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supponiamo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debba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seguente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frammento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IJVM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costituito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dalle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seguenti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istruzioni:ILOAD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x, BIPUSH 10, IADD , ISTORE x, la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corrispondente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sequenza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(MIC2) è: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9388" y="2122678"/>
            <a:ext cx="8964612" cy="532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i="1" dirty="0" err="1"/>
              <a:t>iload</a:t>
            </a:r>
            <a:r>
              <a:rPr lang="it-IT" i="1" dirty="0"/>
              <a:t> 1 	MAR = LV + MBR1U; </a:t>
            </a:r>
            <a:r>
              <a:rPr lang="it-IT" i="1" dirty="0" err="1">
                <a:solidFill>
                  <a:srgbClr val="FF0000"/>
                </a:solidFill>
              </a:rPr>
              <a:t>rd</a:t>
            </a:r>
            <a:endParaRPr lang="it-IT" i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it-IT" i="1" dirty="0" err="1"/>
              <a:t>iload</a:t>
            </a:r>
            <a:r>
              <a:rPr lang="it-IT" i="1" dirty="0"/>
              <a:t> 2	 MAR = </a:t>
            </a:r>
            <a:r>
              <a:rPr lang="it-IT" i="1" dirty="0">
                <a:solidFill>
                  <a:srgbClr val="FF33CC"/>
                </a:solidFill>
              </a:rPr>
              <a:t>SP</a:t>
            </a:r>
            <a:r>
              <a:rPr lang="it-IT" i="1" dirty="0"/>
              <a:t> = </a:t>
            </a:r>
            <a:r>
              <a:rPr lang="it-IT" i="1" dirty="0" err="1"/>
              <a:t>SP</a:t>
            </a:r>
            <a:r>
              <a:rPr lang="it-IT" i="1" dirty="0"/>
              <a:t> + 1</a:t>
            </a:r>
          </a:p>
          <a:p>
            <a:pPr>
              <a:defRPr/>
            </a:pPr>
            <a:r>
              <a:rPr lang="it-IT" i="1" dirty="0"/>
              <a:t>iload3 	TOS = </a:t>
            </a:r>
            <a:r>
              <a:rPr lang="it-IT" i="1" u="sng" dirty="0">
                <a:solidFill>
                  <a:srgbClr val="FF0000"/>
                </a:solidFill>
              </a:rPr>
              <a:t>MDR</a:t>
            </a:r>
            <a:r>
              <a:rPr lang="it-IT" i="1" dirty="0"/>
              <a:t>; </a:t>
            </a:r>
            <a:r>
              <a:rPr lang="it-IT" i="1" dirty="0" err="1"/>
              <a:t>wr</a:t>
            </a:r>
            <a:r>
              <a:rPr lang="it-IT" i="1" dirty="0"/>
              <a:t>; goto (MBR1) MBR1=BIPUSH </a:t>
            </a:r>
            <a:r>
              <a:rPr lang="pt-BR" i="1" dirty="0">
                <a:sym typeface="Wingdings" pitchFamily="2" charset="2"/>
              </a:rPr>
              <a:t> bipush1</a:t>
            </a:r>
            <a:endParaRPr lang="it-IT" i="1" dirty="0"/>
          </a:p>
          <a:p>
            <a:pPr>
              <a:defRPr/>
            </a:pPr>
            <a:r>
              <a:rPr lang="it-IT" i="1" dirty="0"/>
              <a:t>bipush1 </a:t>
            </a:r>
            <a:r>
              <a:rPr lang="it-IT" i="1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</a:t>
            </a:r>
            <a:r>
              <a:rPr lang="it-IT" i="1" dirty="0"/>
              <a:t> = MAR = </a:t>
            </a:r>
            <a:r>
              <a:rPr lang="it-IT" i="1" dirty="0">
                <a:solidFill>
                  <a:srgbClr val="FF33CC"/>
                </a:solidFill>
              </a:rPr>
              <a:t>SP</a:t>
            </a:r>
            <a:r>
              <a:rPr lang="it-IT" i="1" dirty="0"/>
              <a:t> + 1</a:t>
            </a:r>
          </a:p>
          <a:p>
            <a:pPr>
              <a:defRPr/>
            </a:pPr>
            <a:r>
              <a:rPr lang="it-IT" i="1" dirty="0"/>
              <a:t>bipush2 MDR = </a:t>
            </a:r>
            <a:r>
              <a:rPr lang="it-IT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</a:t>
            </a:r>
            <a:r>
              <a:rPr lang="it-IT" i="1" dirty="0"/>
              <a:t> = MBR1; </a:t>
            </a:r>
            <a:r>
              <a:rPr lang="it-IT" i="1" dirty="0" err="1"/>
              <a:t>wr</a:t>
            </a:r>
            <a:r>
              <a:rPr lang="it-IT" i="1" dirty="0"/>
              <a:t>; goto (MBR1) MBR1=IADD </a:t>
            </a:r>
            <a:r>
              <a:rPr lang="pt-BR" i="1" dirty="0">
                <a:sym typeface="Wingdings" pitchFamily="2" charset="2"/>
              </a:rPr>
              <a:t> iadd1</a:t>
            </a:r>
            <a:endParaRPr lang="it-IT" i="1" dirty="0"/>
          </a:p>
          <a:p>
            <a:pPr>
              <a:defRPr/>
            </a:pPr>
            <a:r>
              <a:rPr lang="it-IT" i="1" dirty="0"/>
              <a:t>iadd1	</a:t>
            </a:r>
            <a:r>
              <a:rPr lang="pt-BR" i="1" dirty="0"/>
              <a:t>MAR = SP = </a:t>
            </a:r>
            <a:r>
              <a:rPr lang="pt-BR" i="1" u="sng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</a:t>
            </a:r>
            <a:r>
              <a:rPr lang="pt-BR" i="1" dirty="0"/>
              <a:t> - 1; </a:t>
            </a:r>
            <a:r>
              <a:rPr lang="pt-BR" i="1" dirty="0">
                <a:solidFill>
                  <a:srgbClr val="FF0000"/>
                </a:solidFill>
              </a:rPr>
              <a:t>rd</a:t>
            </a:r>
            <a:r>
              <a:rPr lang="pt-BR" i="1" dirty="0"/>
              <a:t> </a:t>
            </a:r>
            <a:endParaRPr lang="it-IT" i="1" dirty="0"/>
          </a:p>
          <a:p>
            <a:pPr>
              <a:defRPr/>
            </a:pPr>
            <a:r>
              <a:rPr lang="it-IT" i="1" dirty="0"/>
              <a:t>iadd2	</a:t>
            </a:r>
            <a:r>
              <a:rPr lang="it-IT" i="1" dirty="0">
                <a:solidFill>
                  <a:srgbClr val="FF33CC"/>
                </a:solidFill>
              </a:rPr>
              <a:t>H</a:t>
            </a:r>
            <a:r>
              <a:rPr lang="it-IT" i="1" dirty="0"/>
              <a:t> = </a:t>
            </a:r>
            <a:r>
              <a:rPr lang="it-IT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</a:t>
            </a:r>
          </a:p>
          <a:p>
            <a:pPr>
              <a:defRPr/>
            </a:pPr>
            <a:r>
              <a:rPr lang="it-IT" i="1" dirty="0"/>
              <a:t>iadd3	</a:t>
            </a:r>
            <a:r>
              <a:rPr lang="pt-BR" i="1" dirty="0"/>
              <a:t>MDR = </a:t>
            </a:r>
            <a:r>
              <a:rPr lang="pt-BR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</a:t>
            </a:r>
            <a:r>
              <a:rPr lang="pt-BR" i="1" dirty="0"/>
              <a:t> = </a:t>
            </a:r>
            <a:r>
              <a:rPr lang="pt-BR" i="1" u="sng" dirty="0">
                <a:solidFill>
                  <a:srgbClr val="FF0000"/>
                </a:solidFill>
              </a:rPr>
              <a:t>MDR</a:t>
            </a:r>
            <a:r>
              <a:rPr lang="pt-BR" i="1" dirty="0"/>
              <a:t>+</a:t>
            </a:r>
            <a:r>
              <a:rPr lang="pt-BR" i="1" u="sng" dirty="0">
                <a:solidFill>
                  <a:srgbClr val="FF33CC"/>
                </a:solidFill>
              </a:rPr>
              <a:t>H</a:t>
            </a:r>
            <a:r>
              <a:rPr lang="pt-BR" i="1" dirty="0"/>
              <a:t>; wr; goto (MBR1) </a:t>
            </a:r>
            <a:r>
              <a:rPr lang="it-IT" i="1" dirty="0"/>
              <a:t>MBR1=ISTORE </a:t>
            </a:r>
            <a:r>
              <a:rPr lang="pt-BR" i="1" dirty="0">
                <a:sym typeface="Wingdings" pitchFamily="2" charset="2"/>
              </a:rPr>
              <a:t> istore1</a:t>
            </a:r>
            <a:endParaRPr lang="it-IT" i="1" dirty="0"/>
          </a:p>
          <a:p>
            <a:pPr>
              <a:defRPr/>
            </a:pPr>
            <a:r>
              <a:rPr lang="it-IT" i="1" dirty="0"/>
              <a:t>istore1	MAR = LV + MBR1U </a:t>
            </a:r>
          </a:p>
          <a:p>
            <a:pPr>
              <a:defRPr/>
            </a:pPr>
            <a:r>
              <a:rPr lang="it-IT" i="1" dirty="0"/>
              <a:t>istore2	MDR = </a:t>
            </a:r>
            <a:r>
              <a:rPr lang="it-IT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</a:t>
            </a:r>
            <a:r>
              <a:rPr lang="it-IT" i="1" dirty="0"/>
              <a:t>; </a:t>
            </a:r>
            <a:r>
              <a:rPr lang="it-IT" i="1" dirty="0" err="1"/>
              <a:t>wr</a:t>
            </a:r>
            <a:r>
              <a:rPr lang="it-IT" i="1" dirty="0"/>
              <a:t> </a:t>
            </a:r>
          </a:p>
          <a:p>
            <a:pPr>
              <a:defRPr/>
            </a:pPr>
            <a:r>
              <a:rPr lang="it-IT" i="1" dirty="0"/>
              <a:t>istore3	</a:t>
            </a:r>
            <a:r>
              <a:rPr lang="pt-BR" i="1" dirty="0"/>
              <a:t>MAR = SP = SP - 1; </a:t>
            </a:r>
            <a:r>
              <a:rPr lang="pt-BR" i="1" dirty="0">
                <a:solidFill>
                  <a:srgbClr val="FF0000"/>
                </a:solidFill>
              </a:rPr>
              <a:t>rd</a:t>
            </a:r>
            <a:r>
              <a:rPr lang="pt-BR" i="1" dirty="0"/>
              <a:t> </a:t>
            </a:r>
            <a:endParaRPr lang="it-IT" i="1" dirty="0"/>
          </a:p>
          <a:p>
            <a:pPr>
              <a:defRPr/>
            </a:pPr>
            <a:r>
              <a:rPr lang="it-IT" i="1" dirty="0"/>
              <a:t>istore4	</a:t>
            </a:r>
            <a:r>
              <a:rPr lang="pt-BR" b="0" i="1" dirty="0"/>
              <a:t> (nop)</a:t>
            </a:r>
            <a:r>
              <a:rPr lang="pt-BR" i="1" dirty="0"/>
              <a:t> </a:t>
            </a:r>
            <a:endParaRPr lang="it-IT" i="1" dirty="0"/>
          </a:p>
          <a:p>
            <a:pPr>
              <a:defRPr/>
            </a:pPr>
            <a:r>
              <a:rPr lang="it-IT" i="1" dirty="0"/>
              <a:t>istore5	TOS = </a:t>
            </a:r>
            <a:r>
              <a:rPr lang="it-IT" i="1" u="sng" dirty="0">
                <a:solidFill>
                  <a:srgbClr val="FF0000"/>
                </a:solidFill>
              </a:rPr>
              <a:t>MDR</a:t>
            </a:r>
            <a:r>
              <a:rPr lang="it-IT" i="1" dirty="0"/>
              <a:t>; goto (MBR1) </a:t>
            </a:r>
          </a:p>
          <a:p>
            <a:pPr>
              <a:defRPr/>
            </a:pPr>
            <a:r>
              <a:rPr lang="it-IT" dirty="0"/>
              <a:t>I colori evidenziano alcuni possibili casi di </a:t>
            </a:r>
            <a:r>
              <a:rPr lang="it-IT" i="1" dirty="0"/>
              <a:t>conflitto RAW</a:t>
            </a:r>
            <a:r>
              <a:rPr lang="it-IT" dirty="0"/>
              <a:t> (</a:t>
            </a:r>
            <a:r>
              <a:rPr lang="it-IT" dirty="0" err="1"/>
              <a:t>Read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) che, se verificati, causano </a:t>
            </a:r>
            <a:r>
              <a:rPr lang="it-IT" i="1" dirty="0"/>
              <a:t>stallo</a:t>
            </a:r>
            <a:r>
              <a:rPr lang="it-IT" dirty="0"/>
              <a:t> : non è certo che tali conflitti si verifichino in pratica perché le istruzioni potenzialmente in conflitto potrebbero essere distanziate nel tempo a causa di altri </a:t>
            </a:r>
            <a:r>
              <a:rPr lang="it-IT" i="1" dirty="0"/>
              <a:t>stalli</a:t>
            </a:r>
            <a:endParaRPr lang="it-IT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55"/>
    </mc:Choice>
    <mc:Fallback xmlns="">
      <p:transition spd="slow" advTm="170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7875" name="Text Box 3"/>
          <p:cNvSpPr txBox="1">
            <a:spLocks noChangeArrowheads="1"/>
          </p:cNvSpPr>
          <p:nvPr/>
        </p:nvSpPr>
        <p:spPr bwMode="auto">
          <a:xfrm>
            <a:off x="0" y="784626"/>
            <a:ext cx="9381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supponiamo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debba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programma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IJVM </a:t>
            </a:r>
            <a:r>
              <a:rPr lang="en-GB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costituito</a:t>
            </a:r>
            <a:r>
              <a:rPr lang="en-GB" sz="1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dalle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seguenti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istruzioni:ILOAD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x, BIPUSH 10, IADD , ISTORE x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08188" name="Group 316"/>
          <p:cNvGraphicFramePr>
            <a:graphicFrameLocks noGrp="1"/>
          </p:cNvGraphicFramePr>
          <p:nvPr/>
        </p:nvGraphicFramePr>
        <p:xfrm>
          <a:off x="76200" y="1143000"/>
          <a:ext cx="8969375" cy="5759449"/>
        </p:xfrm>
        <a:graphic>
          <a:graphicData uri="http://schemas.openxmlformats.org/drawingml/2006/table">
            <a:tbl>
              <a:tblPr/>
              <a:tblGrid>
                <a:gridCol w="723900"/>
                <a:gridCol w="2606675"/>
                <a:gridCol w="2041525"/>
                <a:gridCol w="2301875"/>
                <a:gridCol w="1295400"/>
              </a:tblGrid>
              <a:tr h="5873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MIR1=iload1; goto iload2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A=MBR1U, B=LV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 (MIR2=nop)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Bolla (MIR3=nop)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MIR1=iload2; goto iload3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B=SP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MIR2=iload1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C=A+B (LV+MBR1U)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Bolla(MIR3=nop)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64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t3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MIR1=iload3;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MIR2=iload2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B+1 (SP+1)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MIR3=iload1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MAR=C (LV+MBRU1);rd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t4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 (MIR2=nop)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MIR3=iload2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MAR=SP=C (SP+1)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MDR=mem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(rd iload1)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t5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MIR1=iload3 ; goto (bipush1)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MDR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t6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MIR1=bipush1; goto bipush2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SP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MIR2=iload3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(MDR)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t7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MIR1=bipush2;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(iadd1)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 = MBR1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MIR2=bipush1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+1 (SP+1)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MIR3=iload3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TOS=C (MDR);wr;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t8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MIR1=iadd1; </a:t>
                      </a:r>
                      <a:r>
                        <a:rPr kumimoji="0" lang="en-GB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SP)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MIR2=bipush2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(MBR1)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MIR3=bipush1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=C (SP+1)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mem=MDR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(wr  iload3)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t9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MIR1=iadd1; </a:t>
                      </a:r>
                      <a:r>
                        <a:rPr kumimoji="0" lang="en-GB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SP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MIR3=bipush2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TOS=MDR=C (MBR1);wr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t10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MIR1=iadd2; </a:t>
                      </a:r>
                      <a:r>
                        <a:rPr kumimoji="0" lang="en-GB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TOS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MIR2=iadd1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B-1 (SP-1)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bipush2)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8179" name="Text Box 307"/>
          <p:cNvSpPr txBox="1">
            <a:spLocks noChangeArrowheads="1"/>
          </p:cNvSpPr>
          <p:nvPr/>
        </p:nvSpPr>
        <p:spPr bwMode="auto">
          <a:xfrm>
            <a:off x="2586038" y="3649663"/>
            <a:ext cx="6143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MBR1</a:t>
            </a:r>
            <a:endParaRPr lang="it-IT" sz="1200"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8180" name="Text Box 308"/>
          <p:cNvSpPr txBox="1">
            <a:spLocks noChangeArrowheads="1"/>
          </p:cNvSpPr>
          <p:nvPr/>
        </p:nvSpPr>
        <p:spPr bwMode="auto">
          <a:xfrm>
            <a:off x="2616200" y="4792663"/>
            <a:ext cx="6143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MBR1</a:t>
            </a:r>
            <a:endParaRPr lang="it-IT" sz="1200"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38986" name="Group 337"/>
          <p:cNvGrpSpPr>
            <a:grpSpLocks/>
          </p:cNvGrpSpPr>
          <p:nvPr/>
        </p:nvGrpSpPr>
        <p:grpSpPr bwMode="auto">
          <a:xfrm>
            <a:off x="3124200" y="1600200"/>
            <a:ext cx="4800600" cy="4876800"/>
            <a:chOff x="1968" y="1008"/>
            <a:chExt cx="3024" cy="3072"/>
          </a:xfrm>
        </p:grpSpPr>
        <p:sp>
          <p:nvSpPr>
            <p:cNvPr id="208189" name="Line 317"/>
            <p:cNvSpPr>
              <a:spLocks noChangeShapeType="1"/>
            </p:cNvSpPr>
            <p:nvPr/>
          </p:nvSpPr>
          <p:spPr bwMode="auto">
            <a:xfrm>
              <a:off x="1968" y="100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0" name="Line 318"/>
            <p:cNvSpPr>
              <a:spLocks noChangeShapeType="1"/>
            </p:cNvSpPr>
            <p:nvPr/>
          </p:nvSpPr>
          <p:spPr bwMode="auto">
            <a:xfrm>
              <a:off x="3312" y="134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1" name="Line 319"/>
            <p:cNvSpPr>
              <a:spLocks noChangeShapeType="1"/>
            </p:cNvSpPr>
            <p:nvPr/>
          </p:nvSpPr>
          <p:spPr bwMode="auto">
            <a:xfrm>
              <a:off x="1968" y="134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2" name="Line 320"/>
            <p:cNvSpPr>
              <a:spLocks noChangeShapeType="1"/>
            </p:cNvSpPr>
            <p:nvPr/>
          </p:nvSpPr>
          <p:spPr bwMode="auto">
            <a:xfrm>
              <a:off x="1968" y="172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3" name="Line 321"/>
            <p:cNvSpPr>
              <a:spLocks noChangeShapeType="1"/>
            </p:cNvSpPr>
            <p:nvPr/>
          </p:nvSpPr>
          <p:spPr bwMode="auto">
            <a:xfrm>
              <a:off x="1968" y="206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4" name="Line 322"/>
            <p:cNvSpPr>
              <a:spLocks noChangeShapeType="1"/>
            </p:cNvSpPr>
            <p:nvPr/>
          </p:nvSpPr>
          <p:spPr bwMode="auto">
            <a:xfrm>
              <a:off x="1968" y="244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5" name="Line 323"/>
            <p:cNvSpPr>
              <a:spLocks noChangeShapeType="1"/>
            </p:cNvSpPr>
            <p:nvPr/>
          </p:nvSpPr>
          <p:spPr bwMode="auto">
            <a:xfrm>
              <a:off x="1968" y="278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6" name="Line 324"/>
            <p:cNvSpPr>
              <a:spLocks noChangeShapeType="1"/>
            </p:cNvSpPr>
            <p:nvPr/>
          </p:nvSpPr>
          <p:spPr bwMode="auto">
            <a:xfrm>
              <a:off x="3264" y="244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7" name="Line 325"/>
            <p:cNvSpPr>
              <a:spLocks noChangeShapeType="1"/>
            </p:cNvSpPr>
            <p:nvPr/>
          </p:nvSpPr>
          <p:spPr bwMode="auto">
            <a:xfrm>
              <a:off x="3264" y="278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8" name="Line 326"/>
            <p:cNvSpPr>
              <a:spLocks noChangeShapeType="1"/>
            </p:cNvSpPr>
            <p:nvPr/>
          </p:nvSpPr>
          <p:spPr bwMode="auto">
            <a:xfrm>
              <a:off x="3264" y="172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9" name="Line 327"/>
            <p:cNvSpPr>
              <a:spLocks noChangeShapeType="1"/>
            </p:cNvSpPr>
            <p:nvPr/>
          </p:nvSpPr>
          <p:spPr bwMode="auto">
            <a:xfrm>
              <a:off x="3264" y="2064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0" name="Line 328"/>
            <p:cNvSpPr>
              <a:spLocks noChangeShapeType="1"/>
            </p:cNvSpPr>
            <p:nvPr/>
          </p:nvSpPr>
          <p:spPr bwMode="auto">
            <a:xfrm>
              <a:off x="3264" y="3216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1" name="Line 329"/>
            <p:cNvSpPr>
              <a:spLocks noChangeShapeType="1"/>
            </p:cNvSpPr>
            <p:nvPr/>
          </p:nvSpPr>
          <p:spPr bwMode="auto">
            <a:xfrm>
              <a:off x="3264" y="3552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2" name="Line 330"/>
            <p:cNvSpPr>
              <a:spLocks noChangeShapeType="1"/>
            </p:cNvSpPr>
            <p:nvPr/>
          </p:nvSpPr>
          <p:spPr bwMode="auto">
            <a:xfrm>
              <a:off x="1968" y="3216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3" name="Line 331"/>
            <p:cNvSpPr>
              <a:spLocks noChangeShapeType="1"/>
            </p:cNvSpPr>
            <p:nvPr/>
          </p:nvSpPr>
          <p:spPr bwMode="auto">
            <a:xfrm>
              <a:off x="1968" y="3552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4" name="Line 332"/>
            <p:cNvSpPr>
              <a:spLocks noChangeShapeType="1"/>
            </p:cNvSpPr>
            <p:nvPr/>
          </p:nvSpPr>
          <p:spPr bwMode="auto">
            <a:xfrm>
              <a:off x="1968" y="388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5" name="Line 333"/>
            <p:cNvSpPr>
              <a:spLocks noChangeShapeType="1"/>
            </p:cNvSpPr>
            <p:nvPr/>
          </p:nvSpPr>
          <p:spPr bwMode="auto">
            <a:xfrm>
              <a:off x="3264" y="388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6" name="Line 334"/>
            <p:cNvSpPr>
              <a:spLocks noChangeShapeType="1"/>
            </p:cNvSpPr>
            <p:nvPr/>
          </p:nvSpPr>
          <p:spPr bwMode="auto">
            <a:xfrm>
              <a:off x="4752" y="3936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7" name="Line 335"/>
            <p:cNvSpPr>
              <a:spLocks noChangeShapeType="1"/>
            </p:cNvSpPr>
            <p:nvPr/>
          </p:nvSpPr>
          <p:spPr bwMode="auto">
            <a:xfrm>
              <a:off x="4752" y="3192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08" name="Line 336"/>
            <p:cNvSpPr>
              <a:spLocks noChangeShapeType="1"/>
            </p:cNvSpPr>
            <p:nvPr/>
          </p:nvSpPr>
          <p:spPr bwMode="auto">
            <a:xfrm>
              <a:off x="4752" y="1728"/>
              <a:ext cx="240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8212" name="AutoShape 340"/>
          <p:cNvSpPr>
            <a:spLocks noChangeArrowheads="1"/>
          </p:cNvSpPr>
          <p:nvPr/>
        </p:nvSpPr>
        <p:spPr bwMode="auto">
          <a:xfrm>
            <a:off x="381000" y="12192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3" name="AutoShape 341"/>
          <p:cNvSpPr>
            <a:spLocks noChangeArrowheads="1"/>
          </p:cNvSpPr>
          <p:nvPr/>
        </p:nvSpPr>
        <p:spPr bwMode="auto">
          <a:xfrm>
            <a:off x="406400" y="18161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4" name="AutoShape 342"/>
          <p:cNvSpPr>
            <a:spLocks noChangeArrowheads="1"/>
          </p:cNvSpPr>
          <p:nvPr/>
        </p:nvSpPr>
        <p:spPr bwMode="auto">
          <a:xfrm>
            <a:off x="419100" y="23622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5" name="AutoShape 343"/>
          <p:cNvSpPr>
            <a:spLocks noChangeArrowheads="1"/>
          </p:cNvSpPr>
          <p:nvPr/>
        </p:nvSpPr>
        <p:spPr bwMode="auto">
          <a:xfrm>
            <a:off x="419100" y="29718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6" name="AutoShape 344"/>
          <p:cNvSpPr>
            <a:spLocks noChangeArrowheads="1"/>
          </p:cNvSpPr>
          <p:nvPr/>
        </p:nvSpPr>
        <p:spPr bwMode="auto">
          <a:xfrm>
            <a:off x="419100" y="35052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7" name="AutoShape 345"/>
          <p:cNvSpPr>
            <a:spLocks noChangeArrowheads="1"/>
          </p:cNvSpPr>
          <p:nvPr/>
        </p:nvSpPr>
        <p:spPr bwMode="auto">
          <a:xfrm>
            <a:off x="419100" y="40894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8" name="AutoShape 346"/>
          <p:cNvSpPr>
            <a:spLocks noChangeArrowheads="1"/>
          </p:cNvSpPr>
          <p:nvPr/>
        </p:nvSpPr>
        <p:spPr bwMode="auto">
          <a:xfrm>
            <a:off x="431800" y="46609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19" name="AutoShape 347"/>
          <p:cNvSpPr>
            <a:spLocks noChangeArrowheads="1"/>
          </p:cNvSpPr>
          <p:nvPr/>
        </p:nvSpPr>
        <p:spPr bwMode="auto">
          <a:xfrm>
            <a:off x="444500" y="52832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20" name="AutoShape 348"/>
          <p:cNvSpPr>
            <a:spLocks noChangeArrowheads="1"/>
          </p:cNvSpPr>
          <p:nvPr/>
        </p:nvSpPr>
        <p:spPr bwMode="auto">
          <a:xfrm>
            <a:off x="457200" y="58674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221" name="AutoShape 349"/>
          <p:cNvSpPr>
            <a:spLocks noChangeArrowheads="1"/>
          </p:cNvSpPr>
          <p:nvPr/>
        </p:nvSpPr>
        <p:spPr bwMode="auto">
          <a:xfrm>
            <a:off x="482600" y="640080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0169693"/>
      </p:ext>
    </p:extLst>
  </p:cSld>
  <p:clrMapOvr>
    <a:masterClrMapping/>
  </p:clrMapOvr>
  <p:transition advTm="215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8212" grpId="0" animBg="1"/>
      <p:bldP spid="208213" grpId="0" animBg="1"/>
      <p:bldP spid="208214" grpId="0" animBg="1"/>
      <p:bldP spid="208215" grpId="0" animBg="1"/>
      <p:bldP spid="208216" grpId="0" animBg="1"/>
      <p:bldP spid="208217" grpId="0" animBg="1"/>
      <p:bldP spid="208218" grpId="0" animBg="1"/>
      <p:bldP spid="208219" grpId="0" animBg="1"/>
      <p:bldP spid="208220" grpId="0" animBg="1"/>
      <p:bldP spid="2082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1026"/>
          <p:cNvSpPr txBox="1">
            <a:spLocks noChangeArrowheads="1"/>
          </p:cNvSpPr>
          <p:nvPr/>
        </p:nvSpPr>
        <p:spPr bwMode="auto">
          <a:xfrm>
            <a:off x="1968500" y="39497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12194" name="Group 1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80992"/>
              </p:ext>
            </p:extLst>
          </p:nvPr>
        </p:nvGraphicFramePr>
        <p:xfrm>
          <a:off x="41275" y="936625"/>
          <a:ext cx="9039225" cy="5932491"/>
        </p:xfrm>
        <a:graphic>
          <a:graphicData uri="http://schemas.openxmlformats.org/drawingml/2006/table">
            <a:tbl>
              <a:tblPr/>
              <a:tblGrid>
                <a:gridCol w="581025"/>
                <a:gridCol w="2590800"/>
                <a:gridCol w="2209800"/>
                <a:gridCol w="2362200"/>
                <a:gridCol w="1295400"/>
              </a:tblGrid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t10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MIR1=iadd2; </a:t>
                      </a:r>
                      <a:r>
                        <a:rPr kumimoji="0" lang="en-GB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TOS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MIR2=iadd1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B-1 (SP-1)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mem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(wr bipush2)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t11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MIR1=iadd3;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 e H)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iadd2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B(TOS)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MIR3=iadd1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C (SP-1); rd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t12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MIR1=iadd3;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 e H)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MIR3=iadd2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C (TOS)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(rd iadd1)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MIR1=iadd3; goto (istore1)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 = H, B = MDR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Bolla(MIR3=nop)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 istore1;goto istore2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A = MBR1U, B = LV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iadd3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A + B (H + MDR)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69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 = istore2;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TOS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TOS)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istore1;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A + B (LV + MBR1U)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iadd3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MDR=TOS=C (H+MDR);wr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 = istore2;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TOS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endParaRPr lang="it-IT" sz="1400" dirty="0"/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MIR3=istore1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C (LV+MBR1U)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iadd3)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84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t17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 istore3;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SP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MIR2=istore2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(TOS)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(MIR3=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  <a:p>
                      <a:endParaRPr lang="it-IT" sz="1800" dirty="0"/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t18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MIR1=istore4;goto istore5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B-1 (SP-1)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C (TOS);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8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t19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MIR1=istore5;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(nop)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C (SP-1);rd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istore2)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2195" name="Text Box 1251"/>
          <p:cNvSpPr txBox="1">
            <a:spLocks noChangeArrowheads="1"/>
          </p:cNvSpPr>
          <p:nvPr/>
        </p:nvSpPr>
        <p:spPr bwMode="auto">
          <a:xfrm>
            <a:off x="2314575" y="2794000"/>
            <a:ext cx="6143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MBR1</a:t>
            </a:r>
            <a:endParaRPr lang="it-IT" sz="1200" dirty="0"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2196" name="AutoShape 1252"/>
          <p:cNvSpPr>
            <a:spLocks noChangeArrowheads="1"/>
          </p:cNvSpPr>
          <p:nvPr/>
        </p:nvSpPr>
        <p:spPr bwMode="auto">
          <a:xfrm>
            <a:off x="395288" y="11239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197" name="AutoShape 1253"/>
          <p:cNvSpPr>
            <a:spLocks noChangeArrowheads="1"/>
          </p:cNvSpPr>
          <p:nvPr/>
        </p:nvSpPr>
        <p:spPr bwMode="auto">
          <a:xfrm>
            <a:off x="395288" y="17208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198" name="AutoShape 1254"/>
          <p:cNvSpPr>
            <a:spLocks noChangeArrowheads="1"/>
          </p:cNvSpPr>
          <p:nvPr/>
        </p:nvSpPr>
        <p:spPr bwMode="auto">
          <a:xfrm>
            <a:off x="395288" y="22669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199" name="AutoShape 1255"/>
          <p:cNvSpPr>
            <a:spLocks noChangeArrowheads="1"/>
          </p:cNvSpPr>
          <p:nvPr/>
        </p:nvSpPr>
        <p:spPr bwMode="auto">
          <a:xfrm>
            <a:off x="395288" y="28765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0" name="AutoShape 1256"/>
          <p:cNvSpPr>
            <a:spLocks noChangeArrowheads="1"/>
          </p:cNvSpPr>
          <p:nvPr/>
        </p:nvSpPr>
        <p:spPr bwMode="auto">
          <a:xfrm>
            <a:off x="395288" y="34099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1" name="AutoShape 1257"/>
          <p:cNvSpPr>
            <a:spLocks noChangeArrowheads="1"/>
          </p:cNvSpPr>
          <p:nvPr/>
        </p:nvSpPr>
        <p:spPr bwMode="auto">
          <a:xfrm>
            <a:off x="395288" y="3943350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2" name="AutoShape 1258"/>
          <p:cNvSpPr>
            <a:spLocks noChangeArrowheads="1"/>
          </p:cNvSpPr>
          <p:nvPr/>
        </p:nvSpPr>
        <p:spPr bwMode="auto">
          <a:xfrm>
            <a:off x="395288" y="4778375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3" name="AutoShape 1259"/>
          <p:cNvSpPr>
            <a:spLocks noChangeArrowheads="1"/>
          </p:cNvSpPr>
          <p:nvPr/>
        </p:nvSpPr>
        <p:spPr bwMode="auto">
          <a:xfrm>
            <a:off x="395288" y="5362575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4" name="AutoShape 1260"/>
          <p:cNvSpPr>
            <a:spLocks noChangeArrowheads="1"/>
          </p:cNvSpPr>
          <p:nvPr/>
        </p:nvSpPr>
        <p:spPr bwMode="auto">
          <a:xfrm>
            <a:off x="395288" y="5921375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205" name="AutoShape 1261"/>
          <p:cNvSpPr>
            <a:spLocks noChangeArrowheads="1"/>
          </p:cNvSpPr>
          <p:nvPr/>
        </p:nvSpPr>
        <p:spPr bwMode="auto">
          <a:xfrm>
            <a:off x="395288" y="6454775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4185534"/>
      </p:ext>
    </p:extLst>
  </p:cSld>
  <p:clrMapOvr>
    <a:masterClrMapping/>
  </p:clrMapOvr>
  <p:transition advTm="1739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2196" grpId="0" animBg="1"/>
      <p:bldP spid="212197" grpId="0" animBg="1"/>
      <p:bldP spid="212198" grpId="0" animBg="1"/>
      <p:bldP spid="212199" grpId="0" animBg="1"/>
      <p:bldP spid="212200" grpId="0" animBg="1"/>
      <p:bldP spid="212201" grpId="0" animBg="1"/>
      <p:bldP spid="212202" grpId="0" animBg="1"/>
      <p:bldP spid="212203" grpId="0" animBg="1"/>
      <p:bldP spid="212204" grpId="0" animBg="1"/>
      <p:bldP spid="21220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1968500" y="650875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1303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70344"/>
              </p:ext>
            </p:extLst>
          </p:nvPr>
        </p:nvGraphicFramePr>
        <p:xfrm>
          <a:off x="52388" y="1106488"/>
          <a:ext cx="9039225" cy="3060700"/>
        </p:xfrm>
        <a:graphic>
          <a:graphicData uri="http://schemas.openxmlformats.org/drawingml/2006/table">
            <a:tbl>
              <a:tblPr/>
              <a:tblGrid>
                <a:gridCol w="581025"/>
                <a:gridCol w="2590800"/>
                <a:gridCol w="2209800"/>
                <a:gridCol w="2362200"/>
                <a:gridCol w="1295400"/>
              </a:tblGrid>
              <a:tr h="560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t19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MIR1=istore5;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(nop)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C (SP-1);rd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 = MDR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(wr istore2)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MIR1=istore5;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STALLO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(per MDR)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(MIR2=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istore4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MDR =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(rd istore3)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t21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MIR1=istore5;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(MBR1)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 = MDR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 (MIR2=nop)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Bolla(MIR3=nop)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t22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....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MIR2 = istore5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C = B (MDR)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Bolla(MIR3=nop)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mem op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t23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....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MIR3 = istore5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C (MDR)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 </a:t>
                      </a:r>
                      <a:r>
                        <a:rPr kumimoji="0" lang="en-GB" sz="1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mem</a:t>
                      </a: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op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3038" name="Text Box 46"/>
          <p:cNvSpPr txBox="1">
            <a:spLocks noChangeArrowheads="1"/>
          </p:cNvSpPr>
          <p:nvPr/>
        </p:nvSpPr>
        <p:spPr bwMode="auto">
          <a:xfrm>
            <a:off x="34925" y="4257675"/>
            <a:ext cx="8929688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state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13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23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primi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due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serviti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riempimento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pipeline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inizialmente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era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vuote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massimo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avremmo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potuto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21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fossero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conflitti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). Il throughput è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0.6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Il throughput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minimo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e’ 0.333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massimo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e’ 1.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Poichè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durata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architettura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MIC-3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durano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(circa) 1/3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MIC-2,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abbiamo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comunque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risparmiato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(13*3)-23=39-23 = 16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MIC-3,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ovvero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più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5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MIC-2.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3039" name="AutoShape 47"/>
          <p:cNvSpPr>
            <a:spLocks noChangeArrowheads="1"/>
          </p:cNvSpPr>
          <p:nvPr/>
        </p:nvSpPr>
        <p:spPr bwMode="auto">
          <a:xfrm>
            <a:off x="317500" y="1398588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3040" name="AutoShape 48"/>
          <p:cNvSpPr>
            <a:spLocks noChangeArrowheads="1"/>
          </p:cNvSpPr>
          <p:nvPr/>
        </p:nvSpPr>
        <p:spPr bwMode="auto">
          <a:xfrm>
            <a:off x="317500" y="1916113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3041" name="AutoShape 49"/>
          <p:cNvSpPr>
            <a:spLocks noChangeArrowheads="1"/>
          </p:cNvSpPr>
          <p:nvPr/>
        </p:nvSpPr>
        <p:spPr bwMode="auto">
          <a:xfrm>
            <a:off x="317500" y="2490788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3042" name="AutoShape 50"/>
          <p:cNvSpPr>
            <a:spLocks noChangeArrowheads="1"/>
          </p:cNvSpPr>
          <p:nvPr/>
        </p:nvSpPr>
        <p:spPr bwMode="auto">
          <a:xfrm>
            <a:off x="317500" y="3211513"/>
            <a:ext cx="304800" cy="228600"/>
          </a:xfrm>
          <a:prstGeom prst="lef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1269651"/>
      </p:ext>
    </p:extLst>
  </p:cSld>
  <p:clrMapOvr>
    <a:masterClrMapping/>
  </p:clrMapOvr>
  <p:transition advTm="878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3039" grpId="0" animBg="1"/>
      <p:bldP spid="213040" grpId="0" animBg="1"/>
      <p:bldP spid="213041" grpId="0" animBg="1"/>
      <p:bldP spid="2130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25400" y="893064"/>
            <a:ext cx="91440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</a:p>
          <a:p>
            <a:pPr algn="just">
              <a:defRPr/>
            </a:pP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trova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(bit JAMN o JAMZ del campo JAM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diversi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zero)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ha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certezza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destinazione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parte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dell’ALU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Quindi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MIR1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forma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bolla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cui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trova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stadio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dell’ALU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e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nuova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sarà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caricata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con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ritardo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ESEMPIO: istr1: Z=TOS; if (Z)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istr2 else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istr3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ipotizzo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TOS==0)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911553"/>
              </p:ext>
            </p:extLst>
          </p:nvPr>
        </p:nvGraphicFramePr>
        <p:xfrm>
          <a:off x="136525" y="4114800"/>
          <a:ext cx="8893175" cy="277787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62772"/>
                <a:gridCol w="2520477"/>
                <a:gridCol w="2304436"/>
                <a:gridCol w="1505490"/>
              </a:tblGrid>
              <a:tr h="949243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MIR1=istr1; goto ??</a:t>
                      </a:r>
                    </a:p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B = TOS</a:t>
                      </a:r>
                      <a:endParaRPr lang="it-IT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(eventuale op. in memoria)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291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MIR1=??</a:t>
                      </a:r>
                    </a:p>
                    <a:p>
                      <a:r>
                        <a:rPr lang="it-IT" sz="1800" dirty="0" smtClean="0"/>
                        <a:t>      </a:t>
                      </a:r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STALLO</a:t>
                      </a:r>
                      <a:endParaRPr lang="it-IT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MIR2=istr1;</a:t>
                      </a:r>
                    </a:p>
                    <a:p>
                      <a:r>
                        <a:rPr lang="it-IT" sz="1800" b="0" dirty="0" err="1" smtClean="0">
                          <a:solidFill>
                            <a:schemeClr val="tx1"/>
                          </a:solidFill>
                        </a:rPr>
                        <a:t>C=B</a:t>
                      </a:r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; Z = (1 se C=0;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                 0 se C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  <a:sym typeface="Symbol"/>
                        </a:rPr>
                        <a:t>0)</a:t>
                      </a:r>
                      <a:endParaRPr lang="it-IT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</a:p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291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MIR1=istr2 (hp.</a:t>
                      </a:r>
                      <a:r>
                        <a:rPr lang="it-IT" sz="1800" baseline="0" dirty="0" smtClean="0"/>
                        <a:t>TOS==0)</a:t>
                      </a:r>
                    </a:p>
                    <a:p>
                      <a:r>
                        <a:rPr lang="it-IT" sz="1800" baseline="0" dirty="0" smtClean="0"/>
                        <a:t>Caricamento operandi</a:t>
                      </a:r>
                    </a:p>
                    <a:p>
                      <a:r>
                        <a:rPr lang="it-IT" sz="1800" baseline="0" dirty="0" smtClean="0"/>
                        <a:t>Dell’istruzione in istr2</a:t>
                      </a:r>
                      <a:endParaRPr lang="it-IT" sz="1800" dirty="0"/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8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BOLLA</a:t>
                      </a:r>
                      <a:endParaRPr lang="it-IT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solidFill>
                            <a:schemeClr val="tx1"/>
                          </a:solidFill>
                        </a:rPr>
                        <a:t>MIR3=istr1;</a:t>
                      </a:r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(nessun registro destinazione)</a:t>
                      </a:r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3034" name="Connettore 2 5"/>
          <p:cNvCxnSpPr>
            <a:cxnSpLocks noChangeShapeType="1"/>
          </p:cNvCxnSpPr>
          <p:nvPr/>
        </p:nvCxnSpPr>
        <p:spPr bwMode="auto">
          <a:xfrm flipH="1">
            <a:off x="2124075" y="5373688"/>
            <a:ext cx="1295400" cy="43180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98399"/>
      </p:ext>
    </p:extLst>
  </p:cSld>
  <p:clrMapOvr>
    <a:masterClrMapping/>
  </p:clrMapOvr>
  <p:transition advTm="959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96838" y="905891"/>
            <a:ext cx="8796337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</a:p>
          <a:p>
            <a:pPr algn="just">
              <a:defRPr/>
            </a:pP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evitare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perdere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se la pipeline ha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</a:t>
            </a: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tirare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indovinare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>
                <a:solidFill>
                  <a:srgbClr val="FF0000"/>
                </a:solidFill>
              </a:rPr>
              <a:t>BRANCH PREDICTION</a:t>
            </a:r>
          </a:p>
          <a:p>
            <a:pPr algn="just">
              <a:defRPr/>
            </a:pP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volta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previsione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questa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era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corretta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perde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alcun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altrimenti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occorre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fare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un’operazione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SQUASHING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svuotare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parte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pipeline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dovevano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caricate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ripartire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caricamento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dell’istruzione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giusta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Tecniche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Branch Prediction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algn="just">
              <a:buFontTx/>
              <a:buChar char="-"/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tecniche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statiche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algn="just">
              <a:buFontTx/>
              <a:buChar char="-"/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euristiche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avanti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indietro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lvl="1" algn="just">
              <a:buFontTx/>
              <a:buChar char="-"/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indicazione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compilatore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introducendo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linguaggio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macchina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contengono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l’indicazione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compilatore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algn="just">
              <a:buFontTx/>
              <a:buChar char="-"/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tecniche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dinamiche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mantenere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tabella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comportamento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passato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64044"/>
      </p:ext>
    </p:extLst>
  </p:cSld>
  <p:clrMapOvr>
    <a:masterClrMapping/>
  </p:clrMapOvr>
  <p:transition advTm="1176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2079625" y="813399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136525" y="1156299"/>
            <a:ext cx="91440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ESEMPIO: istr1: Z=TOS; if (Z)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istr2 else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istr3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ipotizzo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TOS==0)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CASO 1: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meccanismo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esatta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(istr2)</a:t>
            </a: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spcAft>
                <a:spcPts val="400"/>
              </a:spcAft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CASO 2: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meccanismo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errata (istr3)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255006"/>
              </p:ext>
            </p:extLst>
          </p:nvPr>
        </p:nvGraphicFramePr>
        <p:xfrm>
          <a:off x="247650" y="2158012"/>
          <a:ext cx="8893175" cy="274418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62772"/>
                <a:gridCol w="2520477"/>
                <a:gridCol w="2304436"/>
                <a:gridCol w="1505490"/>
              </a:tblGrid>
              <a:tr h="640409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MIR1=istr1; goto </a:t>
                      </a:r>
                      <a:r>
                        <a:rPr lang="it-IT" sz="1800" b="0" dirty="0" smtClean="0">
                          <a:solidFill>
                            <a:srgbClr val="FF0000"/>
                          </a:solidFill>
                        </a:rPr>
                        <a:t>?istr2?</a:t>
                      </a:r>
                    </a:p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B = TOS</a:t>
                      </a:r>
                      <a:endParaRPr lang="it-IT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(eventuale op. in memoria)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870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MIR1=istr2</a:t>
                      </a:r>
                    </a:p>
                    <a:p>
                      <a:r>
                        <a:rPr lang="it-IT" sz="1800" baseline="0" dirty="0" smtClean="0"/>
                        <a:t>Caricamento operandi</a:t>
                      </a:r>
                    </a:p>
                    <a:p>
                      <a:r>
                        <a:rPr lang="it-IT" sz="1800" baseline="0" dirty="0" smtClean="0"/>
                        <a:t>dell’istruzione in istr2</a:t>
                      </a:r>
                      <a:endParaRPr lang="it-IT" sz="1800" dirty="0" smtClean="0"/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MIR2=istr1;</a:t>
                      </a:r>
                    </a:p>
                    <a:p>
                      <a:r>
                        <a:rPr lang="it-IT" sz="1800" b="0" dirty="0" err="1" smtClean="0">
                          <a:solidFill>
                            <a:schemeClr val="tx1"/>
                          </a:solidFill>
                        </a:rPr>
                        <a:t>C=B</a:t>
                      </a:r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; Z = (1 se C=0;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                 0 se C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  <a:sym typeface="Symbol"/>
                        </a:rPr>
                        <a:t>0)</a:t>
                      </a:r>
                      <a:endParaRPr lang="it-IT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</a:p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870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 seguente</a:t>
                      </a:r>
                      <a:endParaRPr lang="it-IT" sz="1800" baseline="0" dirty="0" smtClean="0"/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MIR2=istr2;</a:t>
                      </a:r>
                    </a:p>
                    <a:p>
                      <a:pPr algn="l"/>
                      <a:r>
                        <a:rPr lang="it-IT" sz="1800" dirty="0" err="1" smtClean="0">
                          <a:solidFill>
                            <a:schemeClr val="tx1"/>
                          </a:solidFill>
                        </a:rPr>
                        <a:t>C=funzione</a:t>
                      </a:r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 ALU istr2</a:t>
                      </a:r>
                      <a:endParaRPr lang="it-IT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solidFill>
                            <a:schemeClr val="tx1"/>
                          </a:solidFill>
                        </a:rPr>
                        <a:t>MIR3=istr1;</a:t>
                      </a:r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(nessun registro destinazione)</a:t>
                      </a:r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44" marB="457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25642"/>
      </p:ext>
    </p:extLst>
  </p:cSld>
  <p:clrMapOvr>
    <a:masterClrMapping/>
  </p:clrMapOvr>
  <p:transition advTm="767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0" y="967740"/>
            <a:ext cx="9144000" cy="1528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spcAft>
                <a:spcPts val="400"/>
              </a:spcAft>
              <a:defRPr/>
            </a:pPr>
            <a:endParaRPr lang="en-GB" sz="1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CASO 2: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meccanismo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errata (istr3)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99826"/>
              </p:ext>
            </p:extLst>
          </p:nvPr>
        </p:nvGraphicFramePr>
        <p:xfrm>
          <a:off x="0" y="2137474"/>
          <a:ext cx="8891588" cy="274295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62315"/>
                <a:gridCol w="2520027"/>
                <a:gridCol w="2304025"/>
                <a:gridCol w="1505221"/>
              </a:tblGrid>
              <a:tr h="639980"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MIR1=istr1; goto </a:t>
                      </a:r>
                      <a:r>
                        <a:rPr lang="it-IT" sz="1800" b="0" dirty="0" smtClean="0">
                          <a:solidFill>
                            <a:srgbClr val="FF0000"/>
                          </a:solidFill>
                        </a:rPr>
                        <a:t>?istr3?</a:t>
                      </a:r>
                      <a:endParaRPr lang="it-IT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B = TOS</a:t>
                      </a:r>
                      <a:endParaRPr lang="it-IT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(eventuale op. in memoria)</a:t>
                      </a:r>
                      <a:endParaRPr lang="it-IT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291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MIR1=istr3</a:t>
                      </a:r>
                    </a:p>
                    <a:p>
                      <a:r>
                        <a:rPr lang="it-IT" sz="1800" baseline="0" dirty="0" smtClean="0"/>
                        <a:t>Caricamento operandi</a:t>
                      </a:r>
                    </a:p>
                    <a:p>
                      <a:r>
                        <a:rPr lang="it-IT" sz="1800" baseline="0" dirty="0" smtClean="0"/>
                        <a:t>dell’istruzione in istr3</a:t>
                      </a:r>
                      <a:endParaRPr lang="it-IT" sz="1800" dirty="0" smtClean="0"/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MIR2=istr1;</a:t>
                      </a:r>
                    </a:p>
                    <a:p>
                      <a:r>
                        <a:rPr lang="it-IT" sz="1800" b="0" dirty="0" err="1" smtClean="0">
                          <a:solidFill>
                            <a:schemeClr val="tx1"/>
                          </a:solidFill>
                        </a:rPr>
                        <a:t>C=B</a:t>
                      </a:r>
                      <a:r>
                        <a:rPr lang="it-IT" sz="1800" b="0" dirty="0" smtClean="0">
                          <a:solidFill>
                            <a:schemeClr val="tx1"/>
                          </a:solidFill>
                        </a:rPr>
                        <a:t>; Z = (1 se C=0;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</a:rPr>
                        <a:t>                  0 se C</a:t>
                      </a:r>
                      <a:r>
                        <a:rPr lang="it-IT" sz="1800" b="0" baseline="0" dirty="0" smtClean="0">
                          <a:solidFill>
                            <a:schemeClr val="tx1"/>
                          </a:solidFill>
                          <a:sym typeface="Symbol"/>
                        </a:rPr>
                        <a:t>0)</a:t>
                      </a:r>
                      <a:endParaRPr lang="it-IT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(istruzioni già presenti nella pipeline)</a:t>
                      </a:r>
                    </a:p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291"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MIR1=istr2 (hp.</a:t>
                      </a:r>
                      <a:r>
                        <a:rPr lang="it-IT" sz="1800" baseline="0" dirty="0" smtClean="0"/>
                        <a:t>TOS==0)</a:t>
                      </a:r>
                    </a:p>
                    <a:p>
                      <a:r>
                        <a:rPr lang="it-IT" sz="1800" baseline="0" dirty="0" smtClean="0"/>
                        <a:t>Caricamento operandi</a:t>
                      </a:r>
                    </a:p>
                    <a:p>
                      <a:r>
                        <a:rPr lang="it-IT" sz="1800" baseline="0" dirty="0" smtClean="0"/>
                        <a:t>Dell’istruzione in istr2</a:t>
                      </a:r>
                      <a:endParaRPr lang="it-IT" sz="1800" dirty="0"/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8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it-IT" sz="1800" dirty="0" err="1" smtClean="0">
                          <a:solidFill>
                            <a:srgbClr val="FF0000"/>
                          </a:solidFill>
                        </a:rPr>
                        <a:t>squashing</a:t>
                      </a:r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it-IT" sz="1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it-IT" sz="1800" dirty="0" smtClean="0">
                          <a:solidFill>
                            <a:srgbClr val="FF0000"/>
                          </a:solidFill>
                        </a:rPr>
                        <a:t>BOLLA</a:t>
                      </a:r>
                      <a:endParaRPr lang="it-IT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solidFill>
                            <a:schemeClr val="tx1"/>
                          </a:solidFill>
                        </a:rPr>
                        <a:t>MIR3=istr1;</a:t>
                      </a:r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it-IT" sz="1800" baseline="0" dirty="0" smtClean="0">
                          <a:solidFill>
                            <a:schemeClr val="tx1"/>
                          </a:solidFill>
                        </a:rPr>
                        <a:t>(nessun registro destinazione)</a:t>
                      </a:r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679" marB="456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Saetta 7"/>
          <p:cNvSpPr/>
          <p:nvPr/>
        </p:nvSpPr>
        <p:spPr bwMode="auto">
          <a:xfrm rot="1445774">
            <a:off x="3420133" y="4227958"/>
            <a:ext cx="792162" cy="287338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93604"/>
      </p:ext>
    </p:extLst>
  </p:cSld>
  <p:clrMapOvr>
    <a:masterClrMapping/>
  </p:clrMapOvr>
  <p:transition advTm="674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69344" y="760413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6837" y="1157288"/>
            <a:ext cx="8796337" cy="409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Predizione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dinamica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</a:p>
          <a:p>
            <a:pPr algn="just">
              <a:defRPr/>
            </a:pP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 algn="just">
              <a:buFontTx/>
              <a:buAutoNum type="arabicParenR"/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 utilizza una tabella che registra per ogni indirizzo di istruzione di salto condizionato (di linguaggio macchina) l’esito dell’ultima esecuzione (è stato effettuato il salto oppure no) in un bit: 0 = non salta; 1=salta; quando si incontra nuovamente la stessa istruzione di salto si utilizza come predizione ciò che è accaduto la volta prima, poi si registra ciò che è effettivamente successo nella esecuzione corrente (la prima volta che si incontra l’istruzione di salto si segue un metodo euristico)</a:t>
            </a:r>
          </a:p>
          <a:p>
            <a:pPr marL="457200" indent="-457200" algn="just">
              <a:buFontTx/>
              <a:buAutoNum type="arabicParenR"/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Come al punto 1, ma vengono usati 2 bit anziché uno solo: dovrebbe migliorare la probabilità di scegliere sempre correttamente soprattutto nel caso di cicli</a:t>
            </a:r>
          </a:p>
        </p:txBody>
      </p:sp>
      <p:sp>
        <p:nvSpPr>
          <p:cNvPr id="6" name="Ovale 5"/>
          <p:cNvSpPr/>
          <p:nvPr/>
        </p:nvSpPr>
        <p:spPr bwMode="auto">
          <a:xfrm>
            <a:off x="4572000" y="5084763"/>
            <a:ext cx="1589088" cy="103981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predizionesalto</a:t>
            </a:r>
            <a:endParaRPr lang="it-IT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6305550" y="5084763"/>
            <a:ext cx="1652588" cy="103981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Predizione</a:t>
            </a: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salto</a:t>
            </a: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e 7"/>
          <p:cNvSpPr/>
          <p:nvPr/>
        </p:nvSpPr>
        <p:spPr bwMode="auto">
          <a:xfrm>
            <a:off x="611188" y="5084763"/>
            <a:ext cx="1589087" cy="103981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predizionenon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salto</a:t>
            </a: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2344738" y="5084763"/>
            <a:ext cx="1652587" cy="103981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it-IT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predizionenon</a:t>
            </a: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salto</a:t>
            </a:r>
          </a:p>
          <a:p>
            <a:pPr algn="ctr">
              <a:defRPr/>
            </a:pPr>
            <a:r>
              <a:rPr lang="it-IT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088" name="Connettore 7 12"/>
          <p:cNvCxnSpPr>
            <a:cxnSpLocks noChangeShapeType="1"/>
            <a:endCxn id="8" idx="0"/>
          </p:cNvCxnSpPr>
          <p:nvPr/>
        </p:nvCxnSpPr>
        <p:spPr bwMode="auto">
          <a:xfrm flipV="1">
            <a:off x="942975" y="5084763"/>
            <a:ext cx="463550" cy="69850"/>
          </a:xfrm>
          <a:prstGeom prst="curvedConnector4">
            <a:avLst>
              <a:gd name="adj1" fmla="val -36440"/>
              <a:gd name="adj2" fmla="val 43217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89" name="CasellaDiTesto 17"/>
          <p:cNvSpPr txBox="1">
            <a:spLocks noChangeArrowheads="1"/>
          </p:cNvSpPr>
          <p:nvPr/>
        </p:nvSpPr>
        <p:spPr bwMode="auto">
          <a:xfrm>
            <a:off x="611188" y="4579938"/>
            <a:ext cx="8874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Non salto</a:t>
            </a:r>
            <a:endParaRPr lang="en-US" altLang="en-US" sz="1200"/>
          </a:p>
        </p:txBody>
      </p:sp>
      <p:cxnSp>
        <p:nvCxnSpPr>
          <p:cNvPr id="46090" name="Connettore 7 18"/>
          <p:cNvCxnSpPr>
            <a:cxnSpLocks noChangeShapeType="1"/>
          </p:cNvCxnSpPr>
          <p:nvPr/>
        </p:nvCxnSpPr>
        <p:spPr bwMode="auto">
          <a:xfrm flipV="1">
            <a:off x="6899275" y="5087938"/>
            <a:ext cx="463550" cy="69850"/>
          </a:xfrm>
          <a:prstGeom prst="curvedConnector4">
            <a:avLst>
              <a:gd name="adj1" fmla="val -36440"/>
              <a:gd name="adj2" fmla="val 62198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1" name="Connettore 7 25"/>
          <p:cNvCxnSpPr>
            <a:cxnSpLocks noChangeShapeType="1"/>
          </p:cNvCxnSpPr>
          <p:nvPr/>
        </p:nvCxnSpPr>
        <p:spPr bwMode="auto">
          <a:xfrm>
            <a:off x="3409950" y="5111750"/>
            <a:ext cx="3098800" cy="138113"/>
          </a:xfrm>
          <a:prstGeom prst="curvedConnector4">
            <a:avLst>
              <a:gd name="adj1" fmla="val -3569"/>
              <a:gd name="adj2" fmla="val -36048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2" name="Connettore 7 44"/>
          <p:cNvCxnSpPr>
            <a:cxnSpLocks noChangeShapeType="1"/>
          </p:cNvCxnSpPr>
          <p:nvPr/>
        </p:nvCxnSpPr>
        <p:spPr bwMode="auto">
          <a:xfrm flipH="1" flipV="1">
            <a:off x="1870075" y="6015038"/>
            <a:ext cx="3098800" cy="134937"/>
          </a:xfrm>
          <a:prstGeom prst="curvedConnector4">
            <a:avLst>
              <a:gd name="adj1" fmla="val -3569"/>
              <a:gd name="adj2" fmla="val -26488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3" name="Connettore 7 45"/>
          <p:cNvCxnSpPr>
            <a:cxnSpLocks noChangeShapeType="1"/>
          </p:cNvCxnSpPr>
          <p:nvPr/>
        </p:nvCxnSpPr>
        <p:spPr bwMode="auto">
          <a:xfrm rot="5400000">
            <a:off x="6192838" y="5641975"/>
            <a:ext cx="12700" cy="619125"/>
          </a:xfrm>
          <a:prstGeom prst="curvedConnector3">
            <a:avLst>
              <a:gd name="adj1" fmla="val 299775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4" name="CasellaDiTesto 49"/>
          <p:cNvSpPr txBox="1">
            <a:spLocks noChangeArrowheads="1"/>
          </p:cNvSpPr>
          <p:nvPr/>
        </p:nvSpPr>
        <p:spPr bwMode="auto">
          <a:xfrm>
            <a:off x="4343400" y="4583113"/>
            <a:ext cx="5619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Salto</a:t>
            </a:r>
            <a:endParaRPr lang="en-US" altLang="en-US" sz="1200"/>
          </a:p>
        </p:txBody>
      </p:sp>
      <p:sp>
        <p:nvSpPr>
          <p:cNvPr id="46095" name="CasellaDiTesto 51"/>
          <p:cNvSpPr txBox="1">
            <a:spLocks noChangeArrowheads="1"/>
          </p:cNvSpPr>
          <p:nvPr/>
        </p:nvSpPr>
        <p:spPr bwMode="auto">
          <a:xfrm>
            <a:off x="3073400" y="6189663"/>
            <a:ext cx="8874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Non salto</a:t>
            </a:r>
            <a:endParaRPr lang="en-US" altLang="en-US" sz="1200"/>
          </a:p>
        </p:txBody>
      </p:sp>
      <p:sp>
        <p:nvSpPr>
          <p:cNvPr id="46096" name="CasellaDiTesto 52"/>
          <p:cNvSpPr txBox="1">
            <a:spLocks noChangeArrowheads="1"/>
          </p:cNvSpPr>
          <p:nvPr/>
        </p:nvSpPr>
        <p:spPr bwMode="auto">
          <a:xfrm>
            <a:off x="6065838" y="6329363"/>
            <a:ext cx="885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Non salto</a:t>
            </a:r>
            <a:endParaRPr lang="en-US" altLang="en-US" sz="1200"/>
          </a:p>
        </p:txBody>
      </p:sp>
      <p:sp>
        <p:nvSpPr>
          <p:cNvPr id="46097" name="CasellaDiTesto 55"/>
          <p:cNvSpPr txBox="1">
            <a:spLocks noChangeArrowheads="1"/>
          </p:cNvSpPr>
          <p:nvPr/>
        </p:nvSpPr>
        <p:spPr bwMode="auto">
          <a:xfrm>
            <a:off x="6824663" y="4433888"/>
            <a:ext cx="56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Salto</a:t>
            </a:r>
            <a:endParaRPr lang="en-US" altLang="en-US" sz="1200"/>
          </a:p>
        </p:txBody>
      </p:sp>
      <p:cxnSp>
        <p:nvCxnSpPr>
          <p:cNvPr id="46098" name="Connettore 7 56"/>
          <p:cNvCxnSpPr>
            <a:cxnSpLocks noChangeShapeType="1"/>
          </p:cNvCxnSpPr>
          <p:nvPr/>
        </p:nvCxnSpPr>
        <p:spPr bwMode="auto">
          <a:xfrm rot="5400000">
            <a:off x="2300288" y="5718175"/>
            <a:ext cx="12700" cy="619125"/>
          </a:xfrm>
          <a:prstGeom prst="curvedConnector3">
            <a:avLst>
              <a:gd name="adj1" fmla="val 116917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9" name="CasellaDiTesto 57"/>
          <p:cNvSpPr txBox="1">
            <a:spLocks noChangeArrowheads="1"/>
          </p:cNvSpPr>
          <p:nvPr/>
        </p:nvSpPr>
        <p:spPr bwMode="auto">
          <a:xfrm>
            <a:off x="2187575" y="6143625"/>
            <a:ext cx="8858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Non salto</a:t>
            </a:r>
            <a:endParaRPr lang="en-US" altLang="en-US" sz="1200"/>
          </a:p>
        </p:txBody>
      </p:sp>
      <p:cxnSp>
        <p:nvCxnSpPr>
          <p:cNvPr id="46100" name="Connettore 7 60"/>
          <p:cNvCxnSpPr>
            <a:cxnSpLocks noChangeShapeType="1"/>
          </p:cNvCxnSpPr>
          <p:nvPr/>
        </p:nvCxnSpPr>
        <p:spPr bwMode="auto">
          <a:xfrm rot="5400000" flipH="1" flipV="1">
            <a:off x="2277269" y="4928394"/>
            <a:ext cx="12700" cy="617538"/>
          </a:xfrm>
          <a:prstGeom prst="curvedConnector3">
            <a:avLst>
              <a:gd name="adj1" fmla="val 1512023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1" name="CasellaDiTesto 61"/>
          <p:cNvSpPr txBox="1">
            <a:spLocks noChangeArrowheads="1"/>
          </p:cNvSpPr>
          <p:nvPr/>
        </p:nvSpPr>
        <p:spPr bwMode="auto">
          <a:xfrm>
            <a:off x="1968500" y="4776788"/>
            <a:ext cx="56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Salto</a:t>
            </a:r>
            <a:endParaRPr lang="en-US" altLang="en-US" sz="1200"/>
          </a:p>
        </p:txBody>
      </p:sp>
      <p:cxnSp>
        <p:nvCxnSpPr>
          <p:cNvPr id="46102" name="Connettore 7 62"/>
          <p:cNvCxnSpPr>
            <a:cxnSpLocks noChangeShapeType="1"/>
          </p:cNvCxnSpPr>
          <p:nvPr/>
        </p:nvCxnSpPr>
        <p:spPr bwMode="auto">
          <a:xfrm rot="5400000" flipH="1" flipV="1">
            <a:off x="6203951" y="5010150"/>
            <a:ext cx="12700" cy="619125"/>
          </a:xfrm>
          <a:prstGeom prst="curvedConnector3">
            <a:avLst>
              <a:gd name="adj1" fmla="val 1512023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3" name="CasellaDiTesto 63"/>
          <p:cNvSpPr txBox="1">
            <a:spLocks noChangeArrowheads="1"/>
          </p:cNvSpPr>
          <p:nvPr/>
        </p:nvSpPr>
        <p:spPr bwMode="auto">
          <a:xfrm>
            <a:off x="5894388" y="4859338"/>
            <a:ext cx="56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200"/>
              <a:t>Salto</a:t>
            </a:r>
            <a:endParaRPr lang="en-US" altLang="en-US" sz="120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99"/>
    </mc:Choice>
    <mc:Fallback xmlns="">
      <p:transition spd="slow" advTm="135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649224" y="1595503"/>
            <a:ext cx="8348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Per </a:t>
            </a:r>
            <a:r>
              <a:rPr lang="it-IT" dirty="0"/>
              <a:t>convenzione, da </a:t>
            </a:r>
            <a:r>
              <a:rPr lang="it-IT" dirty="0" smtClean="0"/>
              <a:t>ora in </a:t>
            </a:r>
            <a:r>
              <a:rPr lang="it-IT" dirty="0"/>
              <a:t>avanti, i </a:t>
            </a:r>
            <a:r>
              <a:rPr lang="it-IT" dirty="0" smtClean="0"/>
              <a:t>tre latch verranno </a:t>
            </a:r>
            <a:r>
              <a:rPr lang="it-IT" dirty="0" err="1" smtClean="0"/>
              <a:t>ciamati</a:t>
            </a:r>
            <a:r>
              <a:rPr lang="it-IT" dirty="0" smtClean="0"/>
              <a:t> A</a:t>
            </a:r>
            <a:r>
              <a:rPr lang="it-IT" dirty="0"/>
              <a:t>, B e </a:t>
            </a:r>
            <a:r>
              <a:rPr lang="it-IT" dirty="0" smtClean="0"/>
              <a:t>C; A,B </a:t>
            </a:r>
            <a:r>
              <a:rPr lang="it-IT" dirty="0"/>
              <a:t>e </a:t>
            </a:r>
            <a:r>
              <a:rPr lang="it-IT" dirty="0" smtClean="0"/>
              <a:t>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Verranno visti come </a:t>
            </a:r>
            <a:r>
              <a:rPr lang="it-IT" dirty="0"/>
              <a:t>se </a:t>
            </a:r>
            <a:r>
              <a:rPr lang="it-IT" dirty="0" smtClean="0"/>
              <a:t>fossero dei </a:t>
            </a:r>
            <a:r>
              <a:rPr lang="it-IT" dirty="0"/>
              <a:t>registri;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Per capire come questi tre registri possono migliorare le prestazioni di </a:t>
            </a:r>
            <a:r>
              <a:rPr lang="it-IT" dirty="0"/>
              <a:t>Mic2, </a:t>
            </a:r>
            <a:r>
              <a:rPr lang="it-IT" dirty="0" smtClean="0"/>
              <a:t>consideriamo la </a:t>
            </a:r>
            <a:r>
              <a:rPr lang="it-IT" dirty="0" err="1" smtClean="0"/>
              <a:t>microcodifica</a:t>
            </a:r>
            <a:r>
              <a:rPr lang="it-IT" dirty="0" smtClean="0"/>
              <a:t> della istruzione IJVM </a:t>
            </a:r>
            <a:r>
              <a:rPr lang="it-IT" dirty="0"/>
              <a:t>Swap: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2911793"/>
            <a:ext cx="54864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209800" y="856486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93192" y="4444504"/>
            <a:ext cx="86045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Il </a:t>
            </a:r>
            <a:r>
              <a:rPr lang="it-IT" b="1" dirty="0"/>
              <a:t>data </a:t>
            </a:r>
            <a:r>
              <a:rPr lang="it-IT" b="1" dirty="0" err="1" smtClean="0"/>
              <a:t>path</a:t>
            </a:r>
            <a:r>
              <a:rPr lang="it-IT" b="1" dirty="0" smtClean="0"/>
              <a:t> richiede ora 3 cicli per </a:t>
            </a:r>
            <a:r>
              <a:rPr lang="it-IT" b="1" dirty="0"/>
              <a:t>funzionare: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Uno per </a:t>
            </a:r>
            <a:r>
              <a:rPr lang="en-US" dirty="0" err="1" smtClean="0"/>
              <a:t>caricare</a:t>
            </a:r>
            <a:r>
              <a:rPr lang="en-US" dirty="0" smtClean="0"/>
              <a:t> A </a:t>
            </a:r>
            <a:r>
              <a:rPr lang="en-US" dirty="0"/>
              <a:t>e B,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Uno per </a:t>
            </a:r>
            <a:r>
              <a:rPr lang="en-US" dirty="0" err="1" smtClean="0"/>
              <a:t>mettere</a:t>
            </a:r>
            <a:r>
              <a:rPr lang="en-US" dirty="0" smtClean="0"/>
              <a:t> in </a:t>
            </a:r>
            <a:r>
              <a:rPr lang="en-US" dirty="0" err="1" smtClean="0"/>
              <a:t>atto</a:t>
            </a:r>
            <a:r>
              <a:rPr lang="en-US" dirty="0" smtClean="0"/>
              <a:t> </a:t>
            </a:r>
            <a:r>
              <a:rPr lang="en-US" dirty="0" err="1" smtClean="0"/>
              <a:t>l'operazione</a:t>
            </a:r>
            <a:r>
              <a:rPr lang="en-US" dirty="0" smtClean="0"/>
              <a:t> </a:t>
            </a:r>
            <a:r>
              <a:rPr lang="en-US" dirty="0" err="1" smtClean="0"/>
              <a:t>richiesta</a:t>
            </a:r>
            <a:r>
              <a:rPr lang="en-US" dirty="0" smtClean="0"/>
              <a:t> </a:t>
            </a:r>
            <a:r>
              <a:rPr lang="en-US" dirty="0" err="1" smtClean="0"/>
              <a:t>sull’ALU</a:t>
            </a:r>
            <a:r>
              <a:rPr lang="en-US" dirty="0" smtClean="0"/>
              <a:t> &amp; shifter e </a:t>
            </a:r>
            <a:r>
              <a:rPr lang="en-US" dirty="0" err="1" smtClean="0"/>
              <a:t>caricare</a:t>
            </a:r>
            <a:r>
              <a:rPr lang="en-US" dirty="0" smtClean="0"/>
              <a:t> C</a:t>
            </a:r>
            <a:r>
              <a:rPr lang="en-US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Uno per </a:t>
            </a:r>
            <a:r>
              <a:rPr lang="en-US" dirty="0" err="1" smtClean="0"/>
              <a:t>scrivere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sui </a:t>
            </a:r>
            <a:r>
              <a:rPr lang="en-US" dirty="0" err="1"/>
              <a:t>registri</a:t>
            </a:r>
            <a:r>
              <a:rPr lang="en-US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Ciascuna</a:t>
            </a:r>
            <a:r>
              <a:rPr lang="en-US" dirty="0" smtClean="0"/>
              <a:t> di </a:t>
            </a:r>
            <a:r>
              <a:rPr lang="en-US" dirty="0" err="1" smtClean="0"/>
              <a:t>queste</a:t>
            </a:r>
            <a:r>
              <a:rPr lang="en-US" dirty="0" smtClean="0"/>
              <a:t> </a:t>
            </a:r>
            <a:r>
              <a:rPr lang="en-US" dirty="0" err="1" smtClean="0"/>
              <a:t>fasi</a:t>
            </a:r>
            <a:r>
              <a:rPr lang="en-US" dirty="0" smtClean="0"/>
              <a:t> </a:t>
            </a:r>
            <a:r>
              <a:rPr lang="en-US" dirty="0" err="1" smtClean="0"/>
              <a:t>prende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 di </a:t>
            </a:r>
            <a:r>
              <a:rPr lang="en-US" i="1" dirty="0" err="1"/>
              <a:t>microstep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9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474"/>
    </mc:Choice>
    <mc:Fallback xmlns="">
      <p:transition spd="slow" advTm="168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47107" name="Group 7"/>
          <p:cNvGrpSpPr>
            <a:grpSpLocks/>
          </p:cNvGrpSpPr>
          <p:nvPr/>
        </p:nvGrpSpPr>
        <p:grpSpPr bwMode="auto">
          <a:xfrm>
            <a:off x="808293" y="1727692"/>
            <a:ext cx="6205156" cy="4759960"/>
            <a:chOff x="705" y="408"/>
            <a:chExt cx="4350" cy="3720"/>
          </a:xfrm>
        </p:grpSpPr>
        <p:pic>
          <p:nvPicPr>
            <p:cNvPr id="47109" name="Picture 5" descr="Mic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" y="408"/>
              <a:ext cx="4350" cy="3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06" name="Text Box 6"/>
            <p:cNvSpPr txBox="1">
              <a:spLocks noChangeArrowheads="1"/>
            </p:cNvSpPr>
            <p:nvPr/>
          </p:nvSpPr>
          <p:spPr bwMode="auto">
            <a:xfrm>
              <a:off x="745" y="422"/>
              <a:ext cx="55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MIC-4</a:t>
              </a:r>
              <a:endParaRPr lang="it-IT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381000" y="6426200"/>
            <a:ext cx="8601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Due unita’ funzionali aggiuntive rispetto a MIC-3: Decoding, Queueing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3868154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8131" name="Picture 3" descr="superscal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2578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4" name="Text Box 4"/>
          <p:cNvSpPr txBox="1">
            <a:spLocks noChangeArrowheads="1"/>
          </p:cNvSpPr>
          <p:nvPr/>
        </p:nvSpPr>
        <p:spPr bwMode="auto">
          <a:xfrm>
            <a:off x="2755900" y="762000"/>
            <a:ext cx="3187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Architetture superscalari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76200" y="5029200"/>
            <a:ext cx="90090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possono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diverse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parallelo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purch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é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compatibili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L’effetto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negativo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dipendenze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mitigato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ammettendo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secondo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ordine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diverso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rispetto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sequenza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originale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programma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dev’essere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uguale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!)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971484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152400" y="696913"/>
            <a:ext cx="815340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ordine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 non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macchina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con 8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(R0-R7)</a:t>
            </a:r>
          </a:p>
          <a:p>
            <a:pPr algn="just">
              <a:buFontTx/>
              <a:buChar char="-"/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buFontTx/>
              <a:buChar char="-"/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aritmetiche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3 operandi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Rj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op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Rk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buFontTx/>
              <a:buChar char="-"/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possono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avviate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volta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semplici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(+/-)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impiegano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1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quelle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ù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complesse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(*)  2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semplice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avviata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n+1,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scritto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n+2, se e’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complicata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due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n+1 e n+2,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ed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scritto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n+3)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Vediamo prima l’esecuzione in ordine delle istruzioni, e poi l’esecuzione non necessariamente ordinata delle stesse (sempre rispettando le dipendenze).</a:t>
            </a:r>
          </a:p>
        </p:txBody>
      </p:sp>
    </p:spTree>
    <p:extLst>
      <p:ext uri="{BB962C8B-B14F-4D97-AF65-F5344CB8AC3E}">
        <p14:creationId xmlns:p14="http://schemas.microsoft.com/office/powerpoint/2010/main" val="4250273117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52400" y="696913"/>
            <a:ext cx="81534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Ora vediamo l’esecuzione ordinata: le istruzioni devono essere sia avviate (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Issued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colonna 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Iss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sia concluse (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Retired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colonna 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in ordine e rispettando sia le dipendenze di tipo RAW (una istruzione usa come operando il risultato di una istruzione precedente) e sia le dipendenze di tipo WAR e WAW (Scrittura di un risultato in un registro destinazione usato come operando da istruzioni precedenti ancora in corso o scrittura di un risultato in un registro destinazione usato come destinazione anche da altre istruzioni in corso)</a:t>
            </a:r>
          </a:p>
          <a:p>
            <a:pPr algn="just"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questo scopo si mantengono due tabelle, ciascuna con un contatore per ogni registro, che indicano in ogni unità di tempo quali registri sono in uso come operandi o sono destinazione del risultato di istruzioni in corso (istruzioni avviate ma non ancora concluse).</a:t>
            </a:r>
          </a:p>
        </p:txBody>
      </p:sp>
    </p:spTree>
    <p:extLst>
      <p:ext uri="{BB962C8B-B14F-4D97-AF65-F5344CB8AC3E}">
        <p14:creationId xmlns:p14="http://schemas.microsoft.com/office/powerpoint/2010/main" val="8559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1203" name="Picture 3" descr="inor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14300"/>
            <a:ext cx="7916863" cy="648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80" name="Rectangle 4"/>
          <p:cNvSpPr>
            <a:spLocks noChangeArrowheads="1"/>
          </p:cNvSpPr>
          <p:nvPr/>
        </p:nvSpPr>
        <p:spPr bwMode="auto">
          <a:xfrm>
            <a:off x="2209800" y="15240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82" name="Rectangle 6"/>
          <p:cNvSpPr>
            <a:spLocks noChangeArrowheads="1"/>
          </p:cNvSpPr>
          <p:nvPr/>
        </p:nvSpPr>
        <p:spPr bwMode="auto">
          <a:xfrm>
            <a:off x="7162800" y="15240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83" name="Text Box 7"/>
          <p:cNvSpPr txBox="1">
            <a:spLocks noChangeArrowheads="1"/>
          </p:cNvSpPr>
          <p:nvPr/>
        </p:nvSpPr>
        <p:spPr bwMode="auto">
          <a:xfrm>
            <a:off x="920750" y="1789113"/>
            <a:ext cx="2508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(2 conclusa, ma 1 no)</a:t>
            </a:r>
            <a:endParaRPr lang="it-IT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384" name="Rectangle 8"/>
          <p:cNvSpPr>
            <a:spLocks noChangeArrowheads="1"/>
          </p:cNvSpPr>
          <p:nvPr/>
        </p:nvSpPr>
        <p:spPr bwMode="auto">
          <a:xfrm>
            <a:off x="1447800" y="34036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85" name="Rectangle 9"/>
          <p:cNvSpPr>
            <a:spLocks noChangeArrowheads="1"/>
          </p:cNvSpPr>
          <p:nvPr/>
        </p:nvSpPr>
        <p:spPr bwMode="auto">
          <a:xfrm>
            <a:off x="3962400" y="34290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86" name="Text Box 10"/>
          <p:cNvSpPr txBox="1">
            <a:spLocks noChangeArrowheads="1"/>
          </p:cNvSpPr>
          <p:nvPr/>
        </p:nvSpPr>
        <p:spPr bwMode="auto">
          <a:xfrm>
            <a:off x="8356600" y="1460500"/>
            <a:ext cx="792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</a:t>
            </a:r>
            <a:endParaRPr lang="it-IT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387" name="Text Box 11"/>
          <p:cNvSpPr txBox="1">
            <a:spLocks noChangeArrowheads="1"/>
          </p:cNvSpPr>
          <p:nvPr/>
        </p:nvSpPr>
        <p:spPr bwMode="auto">
          <a:xfrm>
            <a:off x="8351838" y="3336925"/>
            <a:ext cx="792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</a:t>
            </a:r>
            <a:endParaRPr lang="it-IT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390" name="Rectangle 14"/>
          <p:cNvSpPr>
            <a:spLocks noChangeArrowheads="1"/>
          </p:cNvSpPr>
          <p:nvPr/>
        </p:nvSpPr>
        <p:spPr bwMode="auto">
          <a:xfrm>
            <a:off x="2590800" y="4559300"/>
            <a:ext cx="4572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1" name="Line 15"/>
          <p:cNvSpPr>
            <a:spLocks noChangeShapeType="1"/>
          </p:cNvSpPr>
          <p:nvPr/>
        </p:nvSpPr>
        <p:spPr bwMode="auto">
          <a:xfrm>
            <a:off x="2755900" y="4660900"/>
            <a:ext cx="15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2" name="Rectangle 16"/>
          <p:cNvSpPr>
            <a:spLocks noChangeArrowheads="1"/>
          </p:cNvSpPr>
          <p:nvPr/>
        </p:nvSpPr>
        <p:spPr bwMode="auto">
          <a:xfrm>
            <a:off x="4038600" y="45720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3" name="Rectangle 17"/>
          <p:cNvSpPr>
            <a:spLocks noChangeArrowheads="1"/>
          </p:cNvSpPr>
          <p:nvPr/>
        </p:nvSpPr>
        <p:spPr bwMode="auto">
          <a:xfrm>
            <a:off x="4572000" y="45720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4" name="Rectangle 18"/>
          <p:cNvSpPr>
            <a:spLocks noChangeArrowheads="1"/>
          </p:cNvSpPr>
          <p:nvPr/>
        </p:nvSpPr>
        <p:spPr bwMode="auto">
          <a:xfrm>
            <a:off x="6934200" y="45593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5" name="Rectangle 19"/>
          <p:cNvSpPr>
            <a:spLocks noChangeArrowheads="1"/>
          </p:cNvSpPr>
          <p:nvPr/>
        </p:nvSpPr>
        <p:spPr bwMode="auto">
          <a:xfrm>
            <a:off x="2209800" y="45466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6" name="Rectangle 20"/>
          <p:cNvSpPr>
            <a:spLocks noChangeArrowheads="1"/>
          </p:cNvSpPr>
          <p:nvPr/>
        </p:nvSpPr>
        <p:spPr bwMode="auto">
          <a:xfrm>
            <a:off x="6311900" y="45593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7" name="Text Box 21"/>
          <p:cNvSpPr txBox="1">
            <a:spLocks noChangeArrowheads="1"/>
          </p:cNvSpPr>
          <p:nvPr/>
        </p:nvSpPr>
        <p:spPr bwMode="auto">
          <a:xfrm>
            <a:off x="8382000" y="4479925"/>
            <a:ext cx="792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</a:t>
            </a:r>
            <a:endParaRPr lang="it-IT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398" name="Rectangle 22"/>
          <p:cNvSpPr>
            <a:spLocks noChangeArrowheads="1"/>
          </p:cNvSpPr>
          <p:nvPr/>
        </p:nvSpPr>
        <p:spPr bwMode="auto">
          <a:xfrm>
            <a:off x="4038600" y="48641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399" name="Rectangle 23"/>
          <p:cNvSpPr>
            <a:spLocks noChangeArrowheads="1"/>
          </p:cNvSpPr>
          <p:nvPr/>
        </p:nvSpPr>
        <p:spPr bwMode="auto">
          <a:xfrm>
            <a:off x="4038600" y="51181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0" name="Rectangle 24"/>
          <p:cNvSpPr>
            <a:spLocks noChangeArrowheads="1"/>
          </p:cNvSpPr>
          <p:nvPr/>
        </p:nvSpPr>
        <p:spPr bwMode="auto">
          <a:xfrm>
            <a:off x="6934200" y="48260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1" name="Rectangle 25"/>
          <p:cNvSpPr>
            <a:spLocks noChangeArrowheads="1"/>
          </p:cNvSpPr>
          <p:nvPr/>
        </p:nvSpPr>
        <p:spPr bwMode="auto">
          <a:xfrm>
            <a:off x="6972300" y="51562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2" name="Rectangle 26"/>
          <p:cNvSpPr>
            <a:spLocks noChangeArrowheads="1"/>
          </p:cNvSpPr>
          <p:nvPr/>
        </p:nvSpPr>
        <p:spPr bwMode="auto">
          <a:xfrm>
            <a:off x="4584700" y="48387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3" name="Rectangle 27"/>
          <p:cNvSpPr>
            <a:spLocks noChangeArrowheads="1"/>
          </p:cNvSpPr>
          <p:nvPr/>
        </p:nvSpPr>
        <p:spPr bwMode="auto">
          <a:xfrm>
            <a:off x="3124200" y="5410200"/>
            <a:ext cx="4572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4" name="Text Box 28"/>
          <p:cNvSpPr txBox="1">
            <a:spLocks noChangeArrowheads="1"/>
          </p:cNvSpPr>
          <p:nvPr/>
        </p:nvSpPr>
        <p:spPr bwMode="auto">
          <a:xfrm>
            <a:off x="2663825" y="534511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05" name="Rectangle 29"/>
          <p:cNvSpPr>
            <a:spLocks noChangeArrowheads="1"/>
          </p:cNvSpPr>
          <p:nvPr/>
        </p:nvSpPr>
        <p:spPr bwMode="auto">
          <a:xfrm>
            <a:off x="2590800" y="5715000"/>
            <a:ext cx="4572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6" name="Line 30"/>
          <p:cNvSpPr>
            <a:spLocks noChangeShapeType="1"/>
          </p:cNvSpPr>
          <p:nvPr/>
        </p:nvSpPr>
        <p:spPr bwMode="auto">
          <a:xfrm>
            <a:off x="2755900" y="5816600"/>
            <a:ext cx="15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07" name="Text Box 31"/>
          <p:cNvSpPr txBox="1">
            <a:spLocks noChangeArrowheads="1"/>
          </p:cNvSpPr>
          <p:nvPr/>
        </p:nvSpPr>
        <p:spPr bwMode="auto">
          <a:xfrm>
            <a:off x="3962400" y="5334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08" name="Text Box 32"/>
          <p:cNvSpPr txBox="1">
            <a:spLocks noChangeArrowheads="1"/>
          </p:cNvSpPr>
          <p:nvPr/>
        </p:nvSpPr>
        <p:spPr bwMode="auto">
          <a:xfrm>
            <a:off x="4551363" y="5334000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09" name="Text Box 33"/>
          <p:cNvSpPr txBox="1">
            <a:spLocks noChangeArrowheads="1"/>
          </p:cNvSpPr>
          <p:nvPr/>
        </p:nvSpPr>
        <p:spPr bwMode="auto">
          <a:xfrm>
            <a:off x="6888163" y="5334000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1" name="Rectangle 35"/>
          <p:cNvSpPr>
            <a:spLocks noChangeArrowheads="1"/>
          </p:cNvSpPr>
          <p:nvPr/>
        </p:nvSpPr>
        <p:spPr bwMode="auto">
          <a:xfrm>
            <a:off x="3098800" y="6311900"/>
            <a:ext cx="4572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0" name="Text Box 34"/>
          <p:cNvSpPr txBox="1">
            <a:spLocks noChangeArrowheads="1"/>
          </p:cNvSpPr>
          <p:nvPr/>
        </p:nvSpPr>
        <p:spPr bwMode="auto">
          <a:xfrm>
            <a:off x="3200400" y="6223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2" name="Rectangle 36"/>
          <p:cNvSpPr>
            <a:spLocks noChangeArrowheads="1"/>
          </p:cNvSpPr>
          <p:nvPr/>
        </p:nvSpPr>
        <p:spPr bwMode="auto">
          <a:xfrm>
            <a:off x="4889500" y="57150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3" name="Rectangle 37"/>
          <p:cNvSpPr>
            <a:spLocks noChangeArrowheads="1"/>
          </p:cNvSpPr>
          <p:nvPr/>
        </p:nvSpPr>
        <p:spPr bwMode="auto">
          <a:xfrm>
            <a:off x="6350000" y="57404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4" name="Rectangle 38"/>
          <p:cNvSpPr>
            <a:spLocks noChangeArrowheads="1"/>
          </p:cNvSpPr>
          <p:nvPr/>
        </p:nvSpPr>
        <p:spPr bwMode="auto">
          <a:xfrm>
            <a:off x="6350000" y="60198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5" name="Rectangle 39"/>
          <p:cNvSpPr>
            <a:spLocks noChangeArrowheads="1"/>
          </p:cNvSpPr>
          <p:nvPr/>
        </p:nvSpPr>
        <p:spPr bwMode="auto">
          <a:xfrm>
            <a:off x="4902200" y="60325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16" name="Text Box 40"/>
          <p:cNvSpPr txBox="1">
            <a:spLocks noChangeArrowheads="1"/>
          </p:cNvSpPr>
          <p:nvPr/>
        </p:nvSpPr>
        <p:spPr bwMode="auto">
          <a:xfrm>
            <a:off x="3962400" y="56229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7" name="Text Box 41"/>
          <p:cNvSpPr txBox="1">
            <a:spLocks noChangeArrowheads="1"/>
          </p:cNvSpPr>
          <p:nvPr/>
        </p:nvSpPr>
        <p:spPr bwMode="auto">
          <a:xfrm>
            <a:off x="4551363" y="56229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8" name="Text Box 42"/>
          <p:cNvSpPr txBox="1">
            <a:spLocks noChangeArrowheads="1"/>
          </p:cNvSpPr>
          <p:nvPr/>
        </p:nvSpPr>
        <p:spPr bwMode="auto">
          <a:xfrm>
            <a:off x="6888163" y="56229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19" name="Text Box 43"/>
          <p:cNvSpPr txBox="1">
            <a:spLocks noChangeArrowheads="1"/>
          </p:cNvSpPr>
          <p:nvPr/>
        </p:nvSpPr>
        <p:spPr bwMode="auto">
          <a:xfrm>
            <a:off x="3975100" y="59150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20" name="Text Box 44"/>
          <p:cNvSpPr txBox="1">
            <a:spLocks noChangeArrowheads="1"/>
          </p:cNvSpPr>
          <p:nvPr/>
        </p:nvSpPr>
        <p:spPr bwMode="auto">
          <a:xfrm>
            <a:off x="4564063" y="59150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21" name="Text Box 45"/>
          <p:cNvSpPr txBox="1">
            <a:spLocks noChangeArrowheads="1"/>
          </p:cNvSpPr>
          <p:nvPr/>
        </p:nvSpPr>
        <p:spPr bwMode="auto">
          <a:xfrm>
            <a:off x="6900863" y="59150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9422" name="Rectangle 46"/>
          <p:cNvSpPr>
            <a:spLocks noChangeArrowheads="1"/>
          </p:cNvSpPr>
          <p:nvPr/>
        </p:nvSpPr>
        <p:spPr bwMode="auto">
          <a:xfrm>
            <a:off x="4597400" y="5156200"/>
            <a:ext cx="228600" cy="24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23" name="Rectangle 47"/>
          <p:cNvSpPr>
            <a:spLocks noChangeArrowheads="1"/>
          </p:cNvSpPr>
          <p:nvPr/>
        </p:nvSpPr>
        <p:spPr bwMode="auto">
          <a:xfrm>
            <a:off x="1473200" y="57150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24" name="Rectangle 48"/>
          <p:cNvSpPr>
            <a:spLocks noChangeArrowheads="1"/>
          </p:cNvSpPr>
          <p:nvPr/>
        </p:nvSpPr>
        <p:spPr bwMode="auto">
          <a:xfrm>
            <a:off x="3962400" y="5702300"/>
            <a:ext cx="3048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425" name="Text Box 49"/>
          <p:cNvSpPr txBox="1">
            <a:spLocks noChangeArrowheads="1"/>
          </p:cNvSpPr>
          <p:nvPr/>
        </p:nvSpPr>
        <p:spPr bwMode="auto">
          <a:xfrm>
            <a:off x="8351838" y="5622925"/>
            <a:ext cx="792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</a:t>
            </a:r>
            <a:endParaRPr lang="it-IT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9111076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198" name="Group 470"/>
          <p:cNvGraphicFramePr>
            <a:graphicFrameLocks noGrp="1"/>
          </p:cNvGraphicFramePr>
          <p:nvPr/>
        </p:nvGraphicFramePr>
        <p:xfrm>
          <a:off x="152400" y="0"/>
          <a:ext cx="8915400" cy="6924673"/>
        </p:xfrm>
        <a:graphic>
          <a:graphicData uri="http://schemas.openxmlformats.org/drawingml/2006/table">
            <a:tbl>
              <a:tblPr/>
              <a:tblGrid>
                <a:gridCol w="381000"/>
                <a:gridCol w="298450"/>
                <a:gridCol w="1868488"/>
                <a:gridCol w="508000"/>
                <a:gridCol w="509587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39725"/>
                <a:gridCol w="306388"/>
                <a:gridCol w="287337"/>
              </a:tblGrid>
              <a:tr h="365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Decoded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Iss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Ret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37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R0=R0*R1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R4=R0+R2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37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R5=R0+R1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R6=R1+R4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32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37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R7=R1*R2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R1=R0-R2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37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R3=R3*R1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R1=R4+R4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3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643224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52400" y="696913"/>
            <a:ext cx="8153400" cy="317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Ora vediamo l’esecuzione non ordinata: le istruzioni possono essere sia avviate (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Issued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colonna 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Iss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sia concluse (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Retired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colonna </a:t>
            </a:r>
            <a:r>
              <a:rPr lang="it-IT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</a:t>
            </a:r>
            <a:r>
              <a:rPr lang="it-IT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in disordine, sempre rispettando le dipendenze di tipo RAW (una istruzione usa come operando il risultato di una istruzione precedente) e gestendo in modo efficiente le dipendenze di tipo WAR e WAW (Scrittura di un risultato in un registro destinazione usato come operando da istruzioni precedenti ancora in corso o scrittura di un risultato in un registro destinazione usato come destinazione anche da altre istruzioni in corso)</a:t>
            </a:r>
          </a:p>
        </p:txBody>
      </p:sp>
    </p:spTree>
    <p:extLst>
      <p:ext uri="{BB962C8B-B14F-4D97-AF65-F5344CB8AC3E}">
        <p14:creationId xmlns:p14="http://schemas.microsoft.com/office/powerpoint/2010/main" val="7608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4275" name="Picture 3" descr="outofor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685800"/>
            <a:ext cx="7475537" cy="564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377929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2451" name="Text Box 3"/>
          <p:cNvSpPr txBox="1">
            <a:spLocks noChangeArrowheads="1"/>
          </p:cNvSpPr>
          <p:nvPr/>
        </p:nvSpPr>
        <p:spPr bwMode="auto">
          <a:xfrm>
            <a:off x="228600" y="669925"/>
            <a:ext cx="89154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Mentre iniziare le istruzioni in modo non ordinato non e’ un problema (eseguire il calcolo non ha conseguenze, finche’ i risultati non sono resi</a:t>
            </a:r>
          </a:p>
          <a:p>
            <a:pPr algn="just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“ufficiali”), concludere la loro esecuzione in modo non ordinato, anche quando non vi sono dipendenze, puo’ produrre un problema in caso di interruzioni (interruzioni non precise: la conclusione “disordinata” non permette di caratterizzare in modo semplice il punto a cui era arrivata l’esecuzione (valore dei PC e di tutti gli altri registri) nel momento in cui</a:t>
            </a:r>
          </a:p>
          <a:p>
            <a:pPr algn="just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e’ intervenuta l’interruzione.</a:t>
            </a:r>
          </a:p>
          <a:p>
            <a:pPr algn="just">
              <a:defRPr/>
            </a:pPr>
            <a:endParaRPr lang="en-GB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Pentium: possono solo essere iniziate le microistruzioni in modo disordinato, ma devono essere concluse in modo ordinato.</a:t>
            </a:r>
          </a:p>
          <a:p>
            <a:pPr algn="just">
              <a:defRPr/>
            </a:pPr>
            <a:endParaRPr lang="en-GB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UltraSPARC II: ammette sia l’inizio sia la conclusione in modo disordinato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700105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127000" y="685800"/>
            <a:ext cx="8915400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speculativa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non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ordine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sparso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 le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dovranno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certamente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perché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parte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porzione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senza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ma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consentire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l’inizio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dovranno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perché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seguono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vengono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attuati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cambiamenti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é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certi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dover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memorizzati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fantasma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copiati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quelli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reali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è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risolto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Problema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cosa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accade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un’istruzione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doveva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causa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eccezione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Ecco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esempio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eclatante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if (x&gt;0)  y=1/x;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 x=0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speculativamente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divisione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1/x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eccezione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errore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invece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segnalarla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imposta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“poison bit”;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segnalazione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errore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quando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cerca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utilizzare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effettivo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565744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2"/>
          <p:cNvSpPr txBox="1">
            <a:spLocks noChangeArrowheads="1"/>
          </p:cNvSpPr>
          <p:nvPr/>
        </p:nvSpPr>
        <p:spPr bwMode="auto">
          <a:xfrm>
            <a:off x="1849628" y="868362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3795" name="Picture 3" descr="swapMi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" y="1858962"/>
            <a:ext cx="7607300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Text Box 4"/>
          <p:cNvSpPr txBox="1">
            <a:spLocks noChangeArrowheads="1"/>
          </p:cNvSpPr>
          <p:nvPr/>
        </p:nvSpPr>
        <p:spPr bwMode="auto">
          <a:xfrm>
            <a:off x="262128" y="4003675"/>
            <a:ext cx="8397875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Dipendenze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fra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>
              <a:buFontTx/>
              <a:buChar char="-"/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swap2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modificare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MAR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rd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swap1 (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 – Write after read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>
              <a:buFontTx/>
              <a:buChar char="-"/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swap3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leggere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MDR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rd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swap1 (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 – Read after write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>
              <a:buFontTx/>
              <a:buChar char="-"/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swap4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modificare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MDR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wr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swap3 (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 swap5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modificare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MAR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conclusione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wr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swap3 (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 swap6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leggere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 solo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dopo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modificato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swap3 (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7227"/>
      </p:ext>
    </p:extLst>
  </p:cSld>
  <p:clrMapOvr>
    <a:masterClrMapping/>
  </p:clrMapOvr>
  <p:transition advTm="890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CasellaDiTesto 1"/>
          <p:cNvSpPr txBox="1">
            <a:spLocks noChangeArrowheads="1"/>
          </p:cNvSpPr>
          <p:nvPr/>
        </p:nvSpPr>
        <p:spPr bwMode="auto">
          <a:xfrm>
            <a:off x="395288" y="908050"/>
            <a:ext cx="8569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it-IT"/>
              <a:t>Gli argomenti trattati in queste lezioni sono discussi nel dettaglio sul libro di testo nel capitolo 4, sezioni 4.4 e 4.5</a:t>
            </a:r>
          </a:p>
          <a:p>
            <a:r>
              <a:rPr lang="it-IT" altLang="it-IT"/>
              <a:t>(è utile anche studiare gli esempi di architetture reali nelle sezioni 4.6 e 4.7)</a:t>
            </a:r>
          </a:p>
        </p:txBody>
      </p:sp>
    </p:spTree>
    <p:extLst>
      <p:ext uri="{BB962C8B-B14F-4D97-AF65-F5344CB8AC3E}">
        <p14:creationId xmlns:p14="http://schemas.microsoft.com/office/powerpoint/2010/main" val="6078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066544" y="902785"/>
            <a:ext cx="46817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 smtClean="0"/>
              <a:t>Come </a:t>
            </a:r>
            <a:r>
              <a:rPr lang="en-US" sz="2000" b="1" dirty="0" err="1" smtClean="0"/>
              <a:t>funziona</a:t>
            </a:r>
            <a:r>
              <a:rPr lang="en-US" sz="2000" b="1" dirty="0" smtClean="0"/>
              <a:t> swap </a:t>
            </a:r>
            <a:r>
              <a:rPr lang="en-US" sz="2000" b="1" dirty="0"/>
              <a:t>in Mic3</a:t>
            </a:r>
            <a:r>
              <a:rPr lang="en-US" sz="2000" b="1" dirty="0" smtClean="0"/>
              <a:t>?</a:t>
            </a:r>
            <a:endParaRPr lang="en-US" sz="2000" b="1" dirty="0"/>
          </a:p>
        </p:txBody>
      </p:sp>
      <p:sp>
        <p:nvSpPr>
          <p:cNvPr id="6" name="Rettangolo 5"/>
          <p:cNvSpPr/>
          <p:nvPr/>
        </p:nvSpPr>
        <p:spPr>
          <a:xfrm>
            <a:off x="237744" y="1518333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Nel ciclo 1</a:t>
            </a:r>
            <a:r>
              <a:rPr lang="it-IT" sz="1600" dirty="0"/>
              <a:t>, swap1 copia SP in </a:t>
            </a:r>
            <a:r>
              <a:rPr lang="it-IT" sz="1600" dirty="0" smtClean="0"/>
              <a:t>B</a:t>
            </a:r>
            <a:endParaRPr lang="it-IT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Nel</a:t>
            </a:r>
            <a:r>
              <a:rPr lang="en-US" sz="1600" dirty="0" smtClean="0"/>
              <a:t> </a:t>
            </a:r>
            <a:r>
              <a:rPr lang="en-US" sz="1600" dirty="0" err="1" smtClean="0"/>
              <a:t>ciclo</a:t>
            </a:r>
            <a:r>
              <a:rPr lang="en-US" sz="1600" dirty="0" smtClean="0"/>
              <a:t> 2</a:t>
            </a:r>
            <a:r>
              <a:rPr lang="en-US" sz="1600" dirty="0"/>
              <a:t>, </a:t>
            </a:r>
            <a:r>
              <a:rPr lang="en-US" sz="1600" dirty="0" err="1" smtClean="0"/>
              <a:t>realizziamo</a:t>
            </a:r>
            <a:r>
              <a:rPr lang="en-US" sz="1600" dirty="0" smtClean="0"/>
              <a:t> la </a:t>
            </a:r>
            <a:r>
              <a:rPr lang="en-US" sz="1600" dirty="0" err="1"/>
              <a:t>sottrazione</a:t>
            </a:r>
            <a:r>
              <a:rPr lang="en-US" sz="16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Nel ciclo 3</a:t>
            </a:r>
            <a:r>
              <a:rPr lang="it-IT" sz="1600" dirty="0"/>
              <a:t>, il </a:t>
            </a:r>
            <a:r>
              <a:rPr lang="it-IT" sz="1600" dirty="0" smtClean="0"/>
              <a:t>risultato viene memorizzato in MAR </a:t>
            </a:r>
            <a:r>
              <a:rPr lang="it-IT" sz="1600" dirty="0"/>
              <a:t>e </a:t>
            </a:r>
            <a:r>
              <a:rPr lang="it-IT" sz="1600" dirty="0" smtClean="0"/>
              <a:t>l'operazione di </a:t>
            </a:r>
            <a:r>
              <a:rPr lang="it-IT" sz="1600" dirty="0" err="1" smtClean="0"/>
              <a:t>read</a:t>
            </a:r>
            <a:r>
              <a:rPr lang="it-IT" sz="1600" dirty="0" smtClean="0"/>
              <a:t> avviene alla </a:t>
            </a:r>
            <a:r>
              <a:rPr lang="it-IT" sz="1600" dirty="0"/>
              <a:t>fine </a:t>
            </a:r>
            <a:r>
              <a:rPr lang="it-IT" sz="1600" dirty="0" smtClean="0"/>
              <a:t>del ciclo 3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it-IT" sz="1600" dirty="0" smtClean="0"/>
              <a:t>(dopo che MAR </a:t>
            </a:r>
            <a:r>
              <a:rPr lang="it-IT" sz="1600" dirty="0" err="1"/>
              <a:t>e'</a:t>
            </a:r>
            <a:r>
              <a:rPr lang="it-IT" sz="1600" dirty="0"/>
              <a:t> </a:t>
            </a:r>
            <a:r>
              <a:rPr lang="it-IT" sz="1600" dirty="0" smtClean="0"/>
              <a:t>stato memorizzato</a:t>
            </a:r>
            <a:r>
              <a:rPr lang="it-IT" sz="1600" dirty="0"/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Poiche'un'operazione</a:t>
            </a:r>
            <a:r>
              <a:rPr lang="en-US" sz="1600" dirty="0" smtClean="0"/>
              <a:t> di </a:t>
            </a:r>
            <a:r>
              <a:rPr lang="en-US" sz="1600" dirty="0" err="1" smtClean="0"/>
              <a:t>lettura</a:t>
            </a:r>
            <a:r>
              <a:rPr lang="en-US" sz="1600" dirty="0" smtClean="0"/>
              <a:t> </a:t>
            </a:r>
            <a:r>
              <a:rPr lang="en-US" sz="1600" dirty="0" err="1" smtClean="0"/>
              <a:t>richiede</a:t>
            </a:r>
            <a:r>
              <a:rPr lang="en-US" sz="1600" dirty="0" smtClean="0"/>
              <a:t> un </a:t>
            </a:r>
            <a:r>
              <a:rPr lang="en-US" sz="1600" dirty="0" err="1" smtClean="0"/>
              <a:t>ciclo</a:t>
            </a:r>
            <a:r>
              <a:rPr lang="en-US" sz="1600" dirty="0" smtClean="0"/>
              <a:t>, </a:t>
            </a:r>
            <a:r>
              <a:rPr lang="en-US" sz="1600" dirty="0" err="1" smtClean="0"/>
              <a:t>essa</a:t>
            </a:r>
            <a:r>
              <a:rPr lang="en-US" sz="1600" dirty="0" smtClean="0"/>
              <a:t> non </a:t>
            </a:r>
            <a:r>
              <a:rPr lang="en-US" sz="1600" dirty="0" err="1" smtClean="0"/>
              <a:t>verra</a:t>
            </a:r>
            <a:r>
              <a:rPr lang="en-US" sz="1600" dirty="0" smtClean="0"/>
              <a:t>‘ </a:t>
            </a:r>
            <a:r>
              <a:rPr lang="en-US" sz="1600" dirty="0" err="1" smtClean="0"/>
              <a:t>completata</a:t>
            </a:r>
            <a:r>
              <a:rPr lang="en-US" sz="1600" dirty="0" smtClean="0"/>
              <a:t> prima del ciclo4, </a:t>
            </a:r>
            <a:r>
              <a:rPr lang="en-US" sz="1600" dirty="0" err="1" smtClean="0"/>
              <a:t>il</a:t>
            </a:r>
            <a:r>
              <a:rPr lang="en-US" sz="1600" dirty="0" smtClean="0"/>
              <a:t> </a:t>
            </a:r>
            <a:r>
              <a:rPr lang="en-US" sz="1600" dirty="0" err="1" smtClean="0"/>
              <a:t>che</a:t>
            </a:r>
            <a:r>
              <a:rPr lang="en-US" sz="1600" dirty="0" smtClean="0"/>
              <a:t> </a:t>
            </a:r>
            <a:r>
              <a:rPr lang="en-US" sz="1600" dirty="0" err="1" smtClean="0"/>
              <a:t>avviene</a:t>
            </a:r>
            <a:r>
              <a:rPr lang="en-US" sz="1600" dirty="0" smtClean="0"/>
              <a:t> </a:t>
            </a:r>
            <a:r>
              <a:rPr lang="en-US" sz="1600" dirty="0" err="1" smtClean="0"/>
              <a:t>nell'assegnamento</a:t>
            </a:r>
            <a:r>
              <a:rPr lang="en-US" sz="1600" dirty="0" smtClean="0"/>
              <a:t> di MDR </a:t>
            </a:r>
            <a:r>
              <a:rPr lang="en-US" sz="1600" dirty="0" err="1" smtClean="0"/>
              <a:t>nel</a:t>
            </a:r>
            <a:r>
              <a:rPr lang="en-US" sz="1600" dirty="0" smtClean="0"/>
              <a:t> </a:t>
            </a:r>
            <a:r>
              <a:rPr lang="en-US" sz="1600" dirty="0" err="1" smtClean="0"/>
              <a:t>ciclo</a:t>
            </a:r>
            <a:r>
              <a:rPr lang="en-US" sz="1600" dirty="0" smtClean="0"/>
              <a:t> 4</a:t>
            </a:r>
            <a:r>
              <a:rPr lang="en-US" sz="16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Il </a:t>
            </a:r>
            <a:r>
              <a:rPr lang="en-US" sz="1600" dirty="0" err="1" smtClean="0"/>
              <a:t>valore</a:t>
            </a:r>
            <a:r>
              <a:rPr lang="en-US" sz="1600" dirty="0" smtClean="0"/>
              <a:t> di MDR </a:t>
            </a:r>
            <a:r>
              <a:rPr lang="en-US" sz="1600" dirty="0" err="1" smtClean="0"/>
              <a:t>puo</a:t>
            </a:r>
            <a:r>
              <a:rPr lang="en-US" sz="1600" dirty="0" smtClean="0"/>
              <a:t>‘ </a:t>
            </a:r>
            <a:r>
              <a:rPr lang="en-US" sz="1600" dirty="0" err="1" smtClean="0"/>
              <a:t>essere</a:t>
            </a:r>
            <a:r>
              <a:rPr lang="en-US" sz="1600" dirty="0" smtClean="0"/>
              <a:t> </a:t>
            </a:r>
            <a:r>
              <a:rPr lang="en-US" sz="1600" dirty="0" err="1" smtClean="0"/>
              <a:t>letto</a:t>
            </a:r>
            <a:r>
              <a:rPr lang="en-US" sz="1600" dirty="0" smtClean="0"/>
              <a:t> non prima del </a:t>
            </a:r>
            <a:r>
              <a:rPr lang="en-US" sz="1600" dirty="0" err="1" smtClean="0"/>
              <a:t>ciclo</a:t>
            </a:r>
            <a:r>
              <a:rPr lang="en-US" sz="1600" dirty="0" smtClean="0"/>
              <a:t> 5</a:t>
            </a:r>
            <a:r>
              <a:rPr lang="en-US" sz="1600" dirty="0"/>
              <a:t>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461" y="4631311"/>
            <a:ext cx="12001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04" y="1257746"/>
            <a:ext cx="2803779" cy="312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tangolo 6"/>
          <p:cNvSpPr/>
          <p:nvPr/>
        </p:nvSpPr>
        <p:spPr>
          <a:xfrm>
            <a:off x="393192" y="4380655"/>
            <a:ext cx="531266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NOTA:</a:t>
            </a:r>
            <a:endParaRPr lang="en-US" dirty="0"/>
          </a:p>
          <a:p>
            <a:r>
              <a:rPr lang="it-IT" sz="1400" b="1" dirty="0" smtClean="0"/>
              <a:t>Mentre swap1 è </a:t>
            </a:r>
            <a:r>
              <a:rPr lang="it-IT" sz="1400" b="1" dirty="0"/>
              <a:t>in esecuzione, </a:t>
            </a:r>
            <a:r>
              <a:rPr lang="it-IT" sz="1400" b="1" dirty="0" smtClean="0"/>
              <a:t>swap2 non rimane senza </a:t>
            </a:r>
            <a:r>
              <a:rPr lang="it-IT" sz="1400" b="1" dirty="0"/>
              <a:t>far nulla: </a:t>
            </a:r>
            <a:r>
              <a:rPr lang="it-IT" sz="1400" b="1" dirty="0" smtClean="0"/>
              <a:t/>
            </a:r>
            <a:br>
              <a:rPr lang="it-IT" sz="1400" b="1" dirty="0" smtClean="0"/>
            </a:br>
            <a:r>
              <a:rPr lang="it-IT" sz="1400" b="1" dirty="0" smtClean="0"/>
              <a:t>è ora di </a:t>
            </a:r>
            <a:r>
              <a:rPr lang="it-IT" sz="1400" b="1" dirty="0"/>
              <a:t>far </a:t>
            </a:r>
            <a:r>
              <a:rPr lang="it-IT" sz="1400" b="1" dirty="0" smtClean="0"/>
              <a:t>vedere la pipeline al </a:t>
            </a:r>
            <a:r>
              <a:rPr lang="it-IT" sz="1400" b="1" dirty="0"/>
              <a:t>lavoro!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b="1" dirty="0" smtClean="0"/>
              <a:t>Nel </a:t>
            </a:r>
            <a:r>
              <a:rPr lang="it-IT" sz="1400" b="1" dirty="0"/>
              <a:t>ciclo2, in </a:t>
            </a:r>
            <a:r>
              <a:rPr lang="it-IT" sz="1400" b="1" dirty="0" smtClean="0"/>
              <a:t>parallelo a </a:t>
            </a:r>
            <a:r>
              <a:rPr lang="it-IT" sz="1400" b="1" dirty="0"/>
              <a:t>C=B-1 di swap1, </a:t>
            </a:r>
            <a:r>
              <a:rPr lang="it-IT" sz="1400" b="1" dirty="0" smtClean="0"/>
              <a:t>possiamo far partire B=SP </a:t>
            </a:r>
            <a:r>
              <a:rPr lang="it-IT" sz="1400" b="1" dirty="0"/>
              <a:t>di Swap2, poi </a:t>
            </a:r>
            <a:r>
              <a:rPr lang="it-IT" sz="1400" b="1" dirty="0" smtClean="0"/>
              <a:t>farlo passare nell'ALU nel ciclo3 </a:t>
            </a:r>
            <a:r>
              <a:rPr lang="it-IT" sz="1400" b="1" dirty="0"/>
              <a:t>e </a:t>
            </a:r>
            <a:r>
              <a:rPr lang="it-IT" sz="1400" b="1" dirty="0" smtClean="0"/>
              <a:t>memorizzarlo in </a:t>
            </a:r>
            <a:r>
              <a:rPr lang="it-IT" sz="1400" b="1" dirty="0"/>
              <a:t>MAR </a:t>
            </a:r>
            <a:r>
              <a:rPr lang="it-IT" sz="1400" b="1" dirty="0" smtClean="0"/>
              <a:t>nel ciclo 4</a:t>
            </a:r>
            <a:r>
              <a:rPr lang="it-IT" sz="1400" b="1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sz="1400" b="1" i="1" u="sng" dirty="0" smtClean="0"/>
              <a:t>Comincia una nuova </a:t>
            </a:r>
            <a:r>
              <a:rPr lang="it-IT" sz="1400" b="1" i="1" u="sng" dirty="0" err="1" smtClean="0"/>
              <a:t>microinstruzione</a:t>
            </a:r>
            <a:r>
              <a:rPr lang="it-IT" sz="1400" b="1" i="1" u="sng" dirty="0" smtClean="0"/>
              <a:t> ogni ciclo</a:t>
            </a:r>
            <a:r>
              <a:rPr lang="it-IT" sz="1400" b="1" i="1" u="sng" dirty="0"/>
              <a:t>, </a:t>
            </a:r>
            <a:r>
              <a:rPr lang="it-IT" sz="1400" b="1" i="1" u="sng" dirty="0" smtClean="0"/>
              <a:t>abbiamo triplicato la </a:t>
            </a:r>
            <a:r>
              <a:rPr lang="it-IT" sz="1400" b="1" i="1" u="sng" dirty="0" err="1"/>
              <a:t>velocita'</a:t>
            </a:r>
            <a:r>
              <a:rPr lang="it-IT" sz="1400" b="1" i="1" u="sng" dirty="0"/>
              <a:t> </a:t>
            </a:r>
            <a:r>
              <a:rPr lang="it-IT" sz="1400" b="1" i="1" u="sng" dirty="0" smtClean="0"/>
              <a:t>della macchina</a:t>
            </a:r>
            <a:r>
              <a:rPr lang="it-IT" sz="1400" b="1" i="1" u="sng" dirty="0"/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01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96"/>
    </mc:Choice>
    <mc:Fallback xmlns="">
      <p:transition spd="slow" advTm="16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066544" y="902785"/>
            <a:ext cx="46817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 smtClean="0"/>
              <a:t>Come </a:t>
            </a:r>
            <a:r>
              <a:rPr lang="en-US" sz="2000" b="1" dirty="0" err="1" smtClean="0"/>
              <a:t>funziona</a:t>
            </a:r>
            <a:r>
              <a:rPr lang="en-US" sz="2000" b="1" dirty="0" smtClean="0"/>
              <a:t> swap </a:t>
            </a:r>
            <a:r>
              <a:rPr lang="en-US" sz="2000" b="1" dirty="0"/>
              <a:t>in Mic3</a:t>
            </a:r>
            <a:r>
              <a:rPr lang="en-US" sz="2000" b="1" dirty="0" smtClean="0"/>
              <a:t>?</a:t>
            </a:r>
            <a:endParaRPr lang="en-US" sz="2000" b="1" dirty="0"/>
          </a:p>
        </p:txBody>
      </p:sp>
      <p:sp>
        <p:nvSpPr>
          <p:cNvPr id="2" name="Rettangolo 1"/>
          <p:cNvSpPr/>
          <p:nvPr/>
        </p:nvSpPr>
        <p:spPr>
          <a:xfrm>
            <a:off x="146304" y="1885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smtClean="0"/>
              <a:t>Con </a:t>
            </a:r>
            <a:r>
              <a:rPr lang="it-IT" dirty="0"/>
              <a:t>swap1 e swap2 in pipeline, possiamo estendere il concetto a swap3, ma… c’è un problema!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1597914"/>
            <a:ext cx="25527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Connettore 1 3"/>
          <p:cNvCxnSpPr/>
          <p:nvPr/>
        </p:nvCxnSpPr>
        <p:spPr>
          <a:xfrm>
            <a:off x="6537960" y="2426589"/>
            <a:ext cx="733044" cy="828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>
            <a:stCxn id="4098" idx="3"/>
          </p:cNvCxnSpPr>
          <p:nvPr/>
        </p:nvCxnSpPr>
        <p:spPr>
          <a:xfrm flipH="1">
            <a:off x="6537960" y="2426589"/>
            <a:ext cx="733044" cy="828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umetto 3 9"/>
          <p:cNvSpPr/>
          <p:nvPr/>
        </p:nvSpPr>
        <p:spPr>
          <a:xfrm>
            <a:off x="7289292" y="1597914"/>
            <a:ext cx="1754124" cy="909328"/>
          </a:xfrm>
          <a:prstGeom prst="wedgeEllipseCallout">
            <a:avLst>
              <a:gd name="adj1" fmla="val -59833"/>
              <a:gd name="adj2" fmla="val 774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puo</a:t>
            </a:r>
            <a:r>
              <a:rPr lang="en-US" dirty="0" smtClean="0"/>
              <a:t> fare</a:t>
            </a:r>
            <a:endParaRPr lang="en-US" dirty="0"/>
          </a:p>
        </p:txBody>
      </p:sp>
      <p:sp>
        <p:nvSpPr>
          <p:cNvPr id="12" name="Rettangolo 11"/>
          <p:cNvSpPr/>
          <p:nvPr/>
        </p:nvSpPr>
        <p:spPr>
          <a:xfrm>
            <a:off x="219456" y="3276428"/>
            <a:ext cx="88239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Purtroppo</a:t>
            </a:r>
            <a:r>
              <a:rPr lang="en-US" dirty="0"/>
              <a:t>, </a:t>
            </a:r>
            <a:r>
              <a:rPr lang="en-US" dirty="0" err="1" smtClean="0"/>
              <a:t>abbiamo</a:t>
            </a:r>
            <a:r>
              <a:rPr lang="en-US" dirty="0" smtClean="0"/>
              <a:t> un </a:t>
            </a:r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</a:t>
            </a:r>
            <a:r>
              <a:rPr lang="en-US" dirty="0" err="1" smtClean="0"/>
              <a:t>ciclo</a:t>
            </a:r>
            <a:r>
              <a:rPr lang="en-US" dirty="0" smtClean="0"/>
              <a:t> 3</a:t>
            </a:r>
            <a:r>
              <a:rPr lang="en-US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Vorremmo lavorare su swap3</a:t>
            </a:r>
            <a:r>
              <a:rPr lang="it-IT" dirty="0"/>
              <a:t>, ma la prima </a:t>
            </a:r>
            <a:r>
              <a:rPr lang="it-IT" dirty="0" smtClean="0"/>
              <a:t>cosa che fa </a:t>
            </a:r>
            <a:r>
              <a:rPr lang="it-IT" dirty="0" err="1"/>
              <a:t>e'</a:t>
            </a:r>
            <a:r>
              <a:rPr lang="it-IT" dirty="0"/>
              <a:t> di </a:t>
            </a:r>
            <a:r>
              <a:rPr lang="it-IT" dirty="0" smtClean="0"/>
              <a:t>passare MDR attraverso l'ALU</a:t>
            </a:r>
            <a:r>
              <a:rPr lang="it-IT" dirty="0"/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Ma MDR non </a:t>
            </a:r>
            <a:r>
              <a:rPr lang="it-IT" dirty="0" err="1"/>
              <a:t>sara'</a:t>
            </a:r>
            <a:r>
              <a:rPr lang="it-IT" dirty="0"/>
              <a:t> </a:t>
            </a:r>
            <a:r>
              <a:rPr lang="it-IT" dirty="0" smtClean="0"/>
              <a:t>disponibile(dalla memoria</a:t>
            </a:r>
            <a:r>
              <a:rPr lang="it-IT" dirty="0"/>
              <a:t>) </a:t>
            </a:r>
            <a:r>
              <a:rPr lang="it-IT" dirty="0" smtClean="0"/>
              <a:t>fino all'inizio del </a:t>
            </a:r>
            <a:r>
              <a:rPr lang="it-IT" dirty="0"/>
              <a:t>ciclo5 (</a:t>
            </a:r>
            <a:r>
              <a:rPr lang="it-IT" dirty="0" smtClean="0"/>
              <a:t>guardare la </a:t>
            </a:r>
            <a:r>
              <a:rPr lang="it-IT" dirty="0"/>
              <a:t>Colonna di swap1);</a:t>
            </a:r>
          </a:p>
          <a:p>
            <a:endParaRPr lang="it-IT" dirty="0"/>
          </a:p>
          <a:p>
            <a:r>
              <a:rPr lang="it-IT" dirty="0" smtClean="0"/>
              <a:t>Una situazione di questo tipo</a:t>
            </a:r>
            <a:r>
              <a:rPr lang="it-IT" dirty="0"/>
              <a:t>, in cui </a:t>
            </a:r>
            <a:r>
              <a:rPr lang="it-IT" dirty="0" smtClean="0"/>
              <a:t>un </a:t>
            </a:r>
            <a:r>
              <a:rPr lang="it-IT" dirty="0" err="1" smtClean="0"/>
              <a:t>microstep</a:t>
            </a:r>
            <a:r>
              <a:rPr lang="it-IT" dirty="0" smtClean="0"/>
              <a:t> non </a:t>
            </a:r>
            <a:r>
              <a:rPr lang="it-IT" dirty="0" err="1"/>
              <a:t>puo'</a:t>
            </a:r>
            <a:r>
              <a:rPr lang="it-IT" dirty="0"/>
              <a:t> </a:t>
            </a:r>
            <a:r>
              <a:rPr lang="it-IT" dirty="0" smtClean="0"/>
              <a:t>iniziare </a:t>
            </a:r>
            <a:r>
              <a:rPr lang="it-IT" dirty="0" err="1" smtClean="0"/>
              <a:t>perche</a:t>
            </a:r>
            <a:r>
              <a:rPr lang="it-IT" dirty="0"/>
              <a:t>' </a:t>
            </a:r>
            <a:r>
              <a:rPr lang="it-IT" dirty="0" err="1"/>
              <a:t>e'</a:t>
            </a:r>
            <a:r>
              <a:rPr lang="it-IT" dirty="0"/>
              <a:t> in </a:t>
            </a:r>
            <a:r>
              <a:rPr lang="it-IT" dirty="0" smtClean="0"/>
              <a:t>attesa di </a:t>
            </a:r>
            <a:r>
              <a:rPr lang="it-IT" dirty="0"/>
              <a:t>un </a:t>
            </a:r>
            <a:r>
              <a:rPr lang="it-IT" dirty="0" smtClean="0"/>
              <a:t>risultato che un </a:t>
            </a:r>
            <a:r>
              <a:rPr lang="it-IT" dirty="0" err="1" smtClean="0"/>
              <a:t>microstep</a:t>
            </a:r>
            <a:r>
              <a:rPr lang="it-IT" dirty="0" smtClean="0"/>
              <a:t> precedente non </a:t>
            </a:r>
            <a:r>
              <a:rPr lang="it-IT" dirty="0"/>
              <a:t>ha </a:t>
            </a:r>
            <a:r>
              <a:rPr lang="it-IT" dirty="0" smtClean="0"/>
              <a:t>ancora prodotto si chiama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i="1" dirty="0" smtClean="0"/>
              <a:t>true dependence </a:t>
            </a:r>
            <a:r>
              <a:rPr lang="en-US" b="1" dirty="0" smtClean="0"/>
              <a:t>o </a:t>
            </a:r>
            <a:r>
              <a:rPr lang="en-US" b="1" dirty="0" err="1" smtClean="0"/>
              <a:t>dipendenza</a:t>
            </a:r>
            <a:r>
              <a:rPr lang="en-US" b="1" dirty="0" smtClean="0"/>
              <a:t> RAW (Read </a:t>
            </a:r>
            <a:r>
              <a:rPr lang="en-US" b="1" dirty="0"/>
              <a:t>After Write</a:t>
            </a:r>
            <a:r>
              <a:rPr lang="en-US" b="1" dirty="0" smtClean="0"/>
              <a:t>);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Indica </a:t>
            </a:r>
            <a:r>
              <a:rPr lang="it-IT" dirty="0"/>
              <a:t>che un </a:t>
            </a:r>
            <a:r>
              <a:rPr lang="it-IT" dirty="0" err="1" smtClean="0"/>
              <a:t>microstep</a:t>
            </a:r>
            <a:r>
              <a:rPr lang="it-IT" dirty="0" smtClean="0"/>
              <a:t> vuole leggere un registro che </a:t>
            </a:r>
            <a:r>
              <a:rPr lang="it-IT" dirty="0"/>
              <a:t>non </a:t>
            </a:r>
            <a:r>
              <a:rPr lang="it-IT" dirty="0" err="1"/>
              <a:t>e'</a:t>
            </a:r>
            <a:r>
              <a:rPr lang="it-IT" dirty="0"/>
              <a:t> </a:t>
            </a:r>
            <a:r>
              <a:rPr lang="it-IT" dirty="0" smtClean="0"/>
              <a:t>stato ancora scritto</a:t>
            </a:r>
            <a:endParaRPr lang="it-IT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8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37"/>
    </mc:Choice>
    <mc:Fallback xmlns="">
      <p:transition spd="slow" advTm="88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32499" y="771144"/>
            <a:ext cx="71961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microarchitettura: la pipeline di MIC3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09728" y="1485775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Possiamo ritardare (</a:t>
            </a:r>
            <a:r>
              <a:rPr lang="it-IT" sz="1600" dirty="0" err="1" smtClean="0"/>
              <a:t>stalling</a:t>
            </a:r>
            <a:r>
              <a:rPr lang="it-IT" sz="1600" dirty="0" smtClean="0"/>
              <a:t>) l'inizio di </a:t>
            </a:r>
            <a:r>
              <a:rPr lang="it-IT" sz="1600" dirty="0"/>
              <a:t>swap3 </a:t>
            </a:r>
            <a:r>
              <a:rPr lang="it-IT" sz="1600" dirty="0" smtClean="0"/>
              <a:t>fino a quando MDR </a:t>
            </a:r>
            <a:r>
              <a:rPr lang="it-IT" sz="1600" dirty="0" err="1"/>
              <a:t>e'</a:t>
            </a:r>
            <a:r>
              <a:rPr lang="it-IT" sz="1600" dirty="0"/>
              <a:t> </a:t>
            </a:r>
            <a:r>
              <a:rPr lang="it-IT" sz="1600" dirty="0" smtClean="0"/>
              <a:t>disponibile nel ciclo5;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il problema non si presenta </a:t>
            </a:r>
            <a:r>
              <a:rPr lang="it-IT" sz="1600" dirty="0" err="1" smtClean="0"/>
              <a:t>piu'</a:t>
            </a:r>
            <a:r>
              <a:rPr lang="it-IT" sz="1600" dirty="0" smtClean="0"/>
              <a:t>,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it-IT" sz="1600" dirty="0" smtClean="0"/>
              <a:t>sebbene swap6 ce la faccia appena in </a:t>
            </a:r>
            <a:r>
              <a:rPr lang="it-IT" sz="1600" dirty="0"/>
              <a:t>tempo, in </a:t>
            </a:r>
            <a:r>
              <a:rPr lang="it-IT" sz="1600" dirty="0" smtClean="0"/>
              <a:t>quanto legge H nel ciclo dopo che swap3 </a:t>
            </a:r>
            <a:r>
              <a:rPr lang="it-IT" sz="1600" dirty="0"/>
              <a:t>lo </a:t>
            </a:r>
            <a:r>
              <a:rPr lang="it-IT" sz="1600" dirty="0" smtClean="0"/>
              <a:t>scrive;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smtClean="0"/>
              <a:t>Se </a:t>
            </a:r>
            <a:r>
              <a:rPr lang="it-IT" sz="1600" dirty="0"/>
              <a:t>swap5 </a:t>
            </a:r>
            <a:r>
              <a:rPr lang="it-IT" sz="1600" dirty="0" smtClean="0"/>
              <a:t>avesse cercato di leggere H</a:t>
            </a:r>
            <a:r>
              <a:rPr lang="it-IT" sz="1600" dirty="0"/>
              <a:t>, </a:t>
            </a:r>
            <a:r>
              <a:rPr lang="it-IT" sz="1600" dirty="0" smtClean="0"/>
              <a:t>avrebbe dovuto fare uno </a:t>
            </a:r>
            <a:r>
              <a:rPr lang="it-IT" sz="1600" dirty="0" err="1" smtClean="0"/>
              <a:t>stalling</a:t>
            </a:r>
            <a:r>
              <a:rPr lang="it-IT" sz="1600" dirty="0" smtClean="0"/>
              <a:t> </a:t>
            </a:r>
            <a:r>
              <a:rPr lang="it-IT" sz="1600" dirty="0"/>
              <a:t>di un ciclo!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65" y="1485774"/>
            <a:ext cx="26098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3566102"/>
            <a:ext cx="6328823" cy="316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239"/>
          <p:cNvSpPr txBox="1">
            <a:spLocks noChangeArrowheads="1"/>
          </p:cNvSpPr>
          <p:nvPr/>
        </p:nvSpPr>
        <p:spPr bwMode="auto">
          <a:xfrm>
            <a:off x="6298629" y="4110292"/>
            <a:ext cx="9239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MIR1=sw1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 Box 240"/>
          <p:cNvSpPr txBox="1">
            <a:spLocks noChangeArrowheads="1"/>
          </p:cNvSpPr>
          <p:nvPr/>
        </p:nvSpPr>
        <p:spPr bwMode="auto">
          <a:xfrm>
            <a:off x="6298629" y="4364292"/>
            <a:ext cx="17224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MIR1=sw2,MIR2=sw1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Text Box 242"/>
          <p:cNvSpPr txBox="1">
            <a:spLocks noChangeArrowheads="1"/>
          </p:cNvSpPr>
          <p:nvPr/>
        </p:nvSpPr>
        <p:spPr bwMode="auto">
          <a:xfrm>
            <a:off x="6298629" y="4592892"/>
            <a:ext cx="2581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MIR1=sw3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,MIR2=sw2,MIR3=sw1</a:t>
            </a:r>
            <a:endParaRPr lang="it-IT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Text Box 243"/>
          <p:cNvSpPr txBox="1">
            <a:spLocks noChangeArrowheads="1"/>
          </p:cNvSpPr>
          <p:nvPr/>
        </p:nvSpPr>
        <p:spPr bwMode="auto">
          <a:xfrm>
            <a:off x="6298629" y="4851654"/>
            <a:ext cx="25923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MIR1=sw3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,MIR2=</a:t>
            </a:r>
            <a:r>
              <a:rPr lang="en-GB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nop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MIR3=sw2</a:t>
            </a:r>
            <a:endParaRPr lang="it-IT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Text Box 244"/>
          <p:cNvSpPr txBox="1">
            <a:spLocks noChangeArrowheads="1"/>
          </p:cNvSpPr>
          <p:nvPr/>
        </p:nvSpPr>
        <p:spPr bwMode="auto">
          <a:xfrm>
            <a:off x="6298629" y="5067554"/>
            <a:ext cx="25431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MIR1=sw3,MIR2=</a:t>
            </a:r>
            <a:r>
              <a:rPr lang="en-GB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nop</a:t>
            </a: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MIR3=</a:t>
            </a:r>
            <a:r>
              <a:rPr lang="en-GB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nop</a:t>
            </a:r>
            <a:endParaRPr lang="it-IT" sz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 Box 245"/>
          <p:cNvSpPr txBox="1">
            <a:spLocks noChangeArrowheads="1"/>
          </p:cNvSpPr>
          <p:nvPr/>
        </p:nvSpPr>
        <p:spPr bwMode="auto">
          <a:xfrm>
            <a:off x="6298629" y="5305679"/>
            <a:ext cx="2549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MIR1=sw4,MIR2=sw3, MIR3=</a:t>
            </a:r>
            <a:r>
              <a:rPr lang="en-GB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nop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Text Box 246"/>
          <p:cNvSpPr txBox="1">
            <a:spLocks noChangeArrowheads="1"/>
          </p:cNvSpPr>
          <p:nvPr/>
        </p:nvSpPr>
        <p:spPr bwMode="auto">
          <a:xfrm>
            <a:off x="6298629" y="5558092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MIR1=sw5, MIR2=sw4,MIR3=sw3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" name="Text Box 248"/>
          <p:cNvSpPr txBox="1">
            <a:spLocks noChangeArrowheads="1"/>
          </p:cNvSpPr>
          <p:nvPr/>
        </p:nvSpPr>
        <p:spPr bwMode="auto">
          <a:xfrm>
            <a:off x="6298629" y="5791454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MIR1=sw6,MIR2=sw5, MIR3=sw4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" name="Text Box 249"/>
          <p:cNvSpPr txBox="1">
            <a:spLocks noChangeArrowheads="1"/>
          </p:cNvSpPr>
          <p:nvPr/>
        </p:nvSpPr>
        <p:spPr bwMode="auto">
          <a:xfrm>
            <a:off x="6298629" y="6032754"/>
            <a:ext cx="25685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MIR1=.......,MIR2=sw6, MIR3=sw5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" name="Text Box 250"/>
          <p:cNvSpPr txBox="1">
            <a:spLocks noChangeArrowheads="1"/>
          </p:cNvSpPr>
          <p:nvPr/>
        </p:nvSpPr>
        <p:spPr bwMode="auto">
          <a:xfrm>
            <a:off x="6298629" y="6261354"/>
            <a:ext cx="2624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MIR1=.......,MIR2=.........,MIR3=sw6</a:t>
            </a:r>
            <a:endParaRPr lang="it-IT" sz="1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83"/>
    </mc:Choice>
    <mc:Fallback xmlns="">
      <p:transition spd="slow" advTm="297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475488" y="1808494"/>
            <a:ext cx="8193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it-IT" dirty="0" smtClean="0"/>
              <a:t>Nonostante il programma in </a:t>
            </a:r>
            <a:r>
              <a:rPr lang="it-IT" dirty="0"/>
              <a:t>Mic-3 </a:t>
            </a:r>
            <a:r>
              <a:rPr lang="it-IT" dirty="0" smtClean="0"/>
              <a:t>richieda </a:t>
            </a:r>
            <a:r>
              <a:rPr lang="it-IT" dirty="0" err="1" smtClean="0"/>
              <a:t>piu</a:t>
            </a:r>
            <a:r>
              <a:rPr lang="it-IT" dirty="0" err="1"/>
              <a:t>'</a:t>
            </a:r>
            <a:r>
              <a:rPr lang="it-IT" dirty="0"/>
              <a:t> </a:t>
            </a:r>
            <a:r>
              <a:rPr lang="it-IT" dirty="0" smtClean="0"/>
              <a:t>cicli di </a:t>
            </a:r>
            <a:r>
              <a:rPr lang="it-IT" dirty="0"/>
              <a:t>un </a:t>
            </a:r>
            <a:r>
              <a:rPr lang="it-IT" dirty="0" smtClean="0"/>
              <a:t>programma Mic-2</a:t>
            </a:r>
            <a:r>
              <a:rPr lang="it-IT" dirty="0"/>
              <a:t>, Mic3 </a:t>
            </a:r>
            <a:r>
              <a:rPr lang="it-IT" dirty="0" err="1"/>
              <a:t>e'</a:t>
            </a:r>
            <a:r>
              <a:rPr lang="it-IT" dirty="0"/>
              <a:t> </a:t>
            </a:r>
            <a:r>
              <a:rPr lang="it-IT" dirty="0" smtClean="0"/>
              <a:t>ancora </a:t>
            </a:r>
            <a:r>
              <a:rPr lang="it-IT" dirty="0" err="1" smtClean="0"/>
              <a:t>piu</a:t>
            </a:r>
            <a:r>
              <a:rPr lang="it-IT" dirty="0" err="1"/>
              <a:t>'</a:t>
            </a:r>
            <a:r>
              <a:rPr lang="it-IT" dirty="0"/>
              <a:t> veloce.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Se </a:t>
            </a:r>
            <a:r>
              <a:rPr lang="it-IT" dirty="0"/>
              <a:t>un </a:t>
            </a:r>
            <a:r>
              <a:rPr lang="it-IT" dirty="0" smtClean="0"/>
              <a:t>ciclo di </a:t>
            </a:r>
            <a:r>
              <a:rPr lang="it-IT" dirty="0"/>
              <a:t>Mic3 </a:t>
            </a:r>
            <a:r>
              <a:rPr lang="it-IT" dirty="0" smtClean="0"/>
              <a:t>impiega ΔT </a:t>
            </a:r>
            <a:r>
              <a:rPr lang="it-IT" dirty="0" err="1"/>
              <a:t>nsec</a:t>
            </a:r>
            <a:r>
              <a:rPr lang="it-IT" dirty="0"/>
              <a:t>, </a:t>
            </a:r>
            <a:r>
              <a:rPr lang="it-IT" dirty="0" smtClean="0"/>
              <a:t>allora Mic3 impiega 11ΔT </a:t>
            </a:r>
            <a:r>
              <a:rPr lang="it-IT" dirty="0" err="1" smtClean="0"/>
              <a:t>nsec</a:t>
            </a:r>
            <a:r>
              <a:rPr lang="it-IT" dirty="0" smtClean="0"/>
              <a:t> per eseguire una SWAP.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Mic-2 </a:t>
            </a:r>
            <a:r>
              <a:rPr lang="it-IT" dirty="0"/>
              <a:t>impiega6 ciclidi 3ΔT ciascuno, per un </a:t>
            </a:r>
            <a:r>
              <a:rPr lang="it-IT" dirty="0" smtClean="0"/>
              <a:t>totale di </a:t>
            </a:r>
            <a:r>
              <a:rPr lang="it-IT" dirty="0"/>
              <a:t>18ΔT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84"/>
    </mc:Choice>
    <mc:Fallback xmlns="">
      <p:transition spd="slow" advTm="97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32499" y="771144"/>
            <a:ext cx="71961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la pipeline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MIC3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58763" y="1664970"/>
            <a:ext cx="8397875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sono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DIPENDENZE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fra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talvolta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impediscono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lo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svolgimento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loro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anche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parziale</a:t>
            </a:r>
            <a:r>
              <a:rPr lang="en-GB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in </a:t>
            </a:r>
            <a:r>
              <a:rPr lang="en-GB" b="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parallelo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>
              <a:defRPr/>
            </a:pP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 – Read After Write    Non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può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leggere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operando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ancora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aggiornato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precedente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 – Write After Read   Non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può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aggiornare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precedente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lo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ancora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utilizzando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lettura</a:t>
            </a: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WAW – Write After Write 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aggiornamenti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devono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avvenire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nell’ordine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giusto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(come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indicato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sequenza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codice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	     </a:t>
            </a:r>
            <a:r>
              <a:rPr lang="en-GB" u="sng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facilmente</a:t>
            </a:r>
            <a:r>
              <a:rPr lang="en-GB" b="0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risolvibile</a:t>
            </a:r>
            <a:r>
              <a:rPr lang="en-GB" b="0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utilizzando</a:t>
            </a:r>
            <a:r>
              <a:rPr lang="en-GB" b="0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b="0" i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0" i="1" u="sng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nascosti</a:t>
            </a:r>
            <a:endParaRPr lang="it-IT" b="0" i="1" u="sng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7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54"/>
    </mc:Choice>
    <mc:Fallback xmlns="">
      <p:transition spd="slow" advTm="84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"/>
          <p:cNvSpPr txBox="1">
            <a:spLocks noChangeArrowheads="1"/>
          </p:cNvSpPr>
          <p:nvPr/>
        </p:nvSpPr>
        <p:spPr bwMode="auto">
          <a:xfrm>
            <a:off x="2174081" y="752856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347472" y="1399667"/>
            <a:ext cx="911066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Vari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esempi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dipendenze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nel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microinterprete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MIC-3 (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uguale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quello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MIC2):</a:t>
            </a: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goto1 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PC –1  			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RAW : 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bisogna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attendere</a:t>
            </a:r>
            <a:endParaRPr lang="en-GB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goto2  PC =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+ MBR2			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l’aggiornamento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 (in goto1)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					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prima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usarlo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come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operando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if_icmpeq1  MAR =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SP-1; 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rd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;	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  (come 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sopra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ma 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SP)</a:t>
            </a:r>
            <a:endParaRPr lang="en-GB" i="1" dirty="0"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if_icmpeq2  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MAR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SP =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-1;		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se rd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durasse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invokevirtual6 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MDR</a:t>
            </a: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SP + MBRU2 + 1; </a:t>
            </a:r>
            <a:r>
              <a:rPr lang="en-GB" i="1" dirty="0" err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wr</a:t>
            </a:r>
            <a:r>
              <a:rPr lang="en-GB" i="1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	 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</a:t>
            </a:r>
            <a:endParaRPr lang="en-GB" i="1" dirty="0"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invokevirtual7 </a:t>
            </a:r>
            <a:r>
              <a:rPr lang="en-GB" i="1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MAR</a:t>
            </a:r>
            <a:r>
              <a:rPr lang="en-GB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SP = 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MDR 	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wr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durasse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ireturn3 </a:t>
            </a:r>
            <a:r>
              <a:rPr lang="en-GB" i="1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LV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=MAR=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MDR;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rd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ireturn4 </a:t>
            </a:r>
            <a:r>
              <a:rPr lang="en-GB" i="1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MAR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r>
              <a:rPr lang="en-GB" i="1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LV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+1;			 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WAR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se rd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durasse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endParaRPr lang="en-GB" i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ireturn5 PC=</a:t>
            </a:r>
            <a:r>
              <a:rPr lang="en-GB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MDR</a:t>
            </a:r>
            <a:r>
              <a:rPr lang="en-GB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;rd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			</a:t>
            </a:r>
            <a:r>
              <a:rPr lang="en-GB" i="1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</a:t>
            </a:r>
            <a:r>
              <a:rPr lang="en-GB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RAW </a:t>
            </a:r>
            <a:endParaRPr lang="it-IT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7" name="Rectangle 7"/>
          <p:cNvSpPr>
            <a:spLocks noChangeArrowheads="1"/>
          </p:cNvSpPr>
          <p:nvPr/>
        </p:nvSpPr>
        <p:spPr bwMode="auto">
          <a:xfrm>
            <a:off x="3149600" y="4953000"/>
            <a:ext cx="381000" cy="457200"/>
          </a:xfrm>
          <a:prstGeom prst="rect">
            <a:avLst/>
          </a:prstGeom>
          <a:noFill/>
          <a:ln w="28575">
            <a:solidFill>
              <a:srgbClr val="FF33CC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87755"/>
      </p:ext>
    </p:extLst>
  </p:cSld>
  <p:clrMapOvr>
    <a:masterClrMapping/>
  </p:clrMapOvr>
  <p:transition advTm="1936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4.1|2.4|1.4|1.4|1.3|17.1|4.1|1.2|1.9|1.3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3.8|10.7|26.2|17.1|15.5|26.2|9.3|59.7|25.9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.8|63.7|0.9|21.4|25.6|24.6|8.1|1.4|5.1|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0.9|5.6|0.7|0.7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11935</TotalTime>
  <Words>3383</Words>
  <Application>Microsoft Office PowerPoint</Application>
  <PresentationFormat>Presentazione su schermo (4:3)</PresentationFormat>
  <Paragraphs>723</Paragraphs>
  <Slides>30</Slides>
  <Notes>2</Notes>
  <HiddenSlides>0</HiddenSlides>
  <MMClips>19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1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193</cp:revision>
  <dcterms:created xsi:type="dcterms:W3CDTF">2012-10-05T07:46:48Z</dcterms:created>
  <dcterms:modified xsi:type="dcterms:W3CDTF">2020-04-23T08:16:25Z</dcterms:modified>
</cp:coreProperties>
</file>